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7"/>
  </p:notesMasterIdLst>
  <p:sldIdLst>
    <p:sldId id="256" r:id="rId2"/>
    <p:sldId id="276" r:id="rId3"/>
    <p:sldId id="277" r:id="rId4"/>
    <p:sldId id="301" r:id="rId5"/>
    <p:sldId id="278" r:id="rId6"/>
    <p:sldId id="280" r:id="rId7"/>
    <p:sldId id="304" r:id="rId8"/>
    <p:sldId id="279" r:id="rId9"/>
    <p:sldId id="290" r:id="rId10"/>
    <p:sldId id="292" r:id="rId11"/>
    <p:sldId id="297" r:id="rId12"/>
    <p:sldId id="298" r:id="rId13"/>
    <p:sldId id="281" r:id="rId14"/>
    <p:sldId id="282" r:id="rId15"/>
    <p:sldId id="283" r:id="rId16"/>
    <p:sldId id="293" r:id="rId17"/>
    <p:sldId id="294" r:id="rId18"/>
    <p:sldId id="284" r:id="rId19"/>
    <p:sldId id="285" r:id="rId20"/>
    <p:sldId id="303" r:id="rId21"/>
    <p:sldId id="302" r:id="rId22"/>
    <p:sldId id="299" r:id="rId23"/>
    <p:sldId id="300" r:id="rId24"/>
    <p:sldId id="305" r:id="rId25"/>
    <p:sldId id="289"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3978" autoAdjust="0"/>
  </p:normalViewPr>
  <p:slideViewPr>
    <p:cSldViewPr snapToGrid="0">
      <p:cViewPr varScale="1">
        <p:scale>
          <a:sx n="73" d="100"/>
          <a:sy n="73" d="100"/>
        </p:scale>
        <p:origin x="2034" y="78"/>
      </p:cViewPr>
      <p:guideLst>
        <p:guide orient="horz" pos="2137"/>
        <p:guide pos="3840"/>
      </p:guideLst>
    </p:cSldViewPr>
  </p:slideViewPr>
  <p:outlineViewPr>
    <p:cViewPr>
      <p:scale>
        <a:sx n="33" d="100"/>
        <a:sy n="33" d="100"/>
      </p:scale>
      <p:origin x="0" y="-3359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Sauls" userId="0e858cb820517d96" providerId="LiveId" clId="{4E2D69AE-7215-45E3-9F83-3ABFAC7EEB9F}"/>
    <pc:docChg chg="undo custSel addSld modSld">
      <pc:chgData name="Robert Sauls" userId="0e858cb820517d96" providerId="LiveId" clId="{4E2D69AE-7215-45E3-9F83-3ABFAC7EEB9F}" dt="2019-07-17T14:46:53.538" v="6116" actId="1076"/>
      <pc:docMkLst>
        <pc:docMk/>
      </pc:docMkLst>
      <pc:sldChg chg="delSp modSp delAnim modAnim">
        <pc:chgData name="Robert Sauls" userId="0e858cb820517d96" providerId="LiveId" clId="{4E2D69AE-7215-45E3-9F83-3ABFAC7EEB9F}" dt="2019-07-14T17:27:08.240" v="4654"/>
        <pc:sldMkLst>
          <pc:docMk/>
          <pc:sldMk cId="1281507145" sldId="256"/>
        </pc:sldMkLst>
        <pc:picChg chg="mod">
          <ac:chgData name="Robert Sauls" userId="0e858cb820517d96" providerId="LiveId" clId="{4E2D69AE-7215-45E3-9F83-3ABFAC7EEB9F}" dt="2019-07-14T17:27:02.852" v="4653" actId="1076"/>
          <ac:picMkLst>
            <pc:docMk/>
            <pc:sldMk cId="1281507145" sldId="256"/>
            <ac:picMk id="4" creationId="{344EFC5E-3F64-4825-8F7D-9B6FDBEAEDA0}"/>
          </ac:picMkLst>
        </pc:picChg>
        <pc:picChg chg="del">
          <ac:chgData name="Robert Sauls" userId="0e858cb820517d96" providerId="LiveId" clId="{4E2D69AE-7215-45E3-9F83-3ABFAC7EEB9F}" dt="2019-07-14T17:24:09.934" v="4652" actId="478"/>
          <ac:picMkLst>
            <pc:docMk/>
            <pc:sldMk cId="1281507145" sldId="256"/>
            <ac:picMk id="8" creationId="{F2340E94-027E-46BA-A74C-38A2EC767630}"/>
          </ac:picMkLst>
        </pc:picChg>
      </pc:sldChg>
      <pc:sldChg chg="delSp modSp delAnim modAnim modNotesTx">
        <pc:chgData name="Robert Sauls" userId="0e858cb820517d96" providerId="LiveId" clId="{4E2D69AE-7215-45E3-9F83-3ABFAC7EEB9F}" dt="2019-07-17T14:46:53.538" v="6116" actId="1076"/>
        <pc:sldMkLst>
          <pc:docMk/>
          <pc:sldMk cId="1537648428" sldId="258"/>
        </pc:sldMkLst>
        <pc:spChg chg="mod">
          <ac:chgData name="Robert Sauls" userId="0e858cb820517d96" providerId="LiveId" clId="{4E2D69AE-7215-45E3-9F83-3ABFAC7EEB9F}" dt="2019-07-17T14:44:03.424" v="6055" actId="20577"/>
          <ac:spMkLst>
            <pc:docMk/>
            <pc:sldMk cId="1537648428" sldId="258"/>
            <ac:spMk id="3" creationId="{EACC8D0D-B2FF-489E-9C3F-DD72FC3BF5AB}"/>
          </ac:spMkLst>
        </pc:spChg>
        <pc:picChg chg="mod">
          <ac:chgData name="Robert Sauls" userId="0e858cb820517d96" providerId="LiveId" clId="{4E2D69AE-7215-45E3-9F83-3ABFAC7EEB9F}" dt="2019-07-17T14:46:53.538" v="6116" actId="1076"/>
          <ac:picMkLst>
            <pc:docMk/>
            <pc:sldMk cId="1537648428" sldId="258"/>
            <ac:picMk id="4" creationId="{E0A9481B-B3FF-4875-8699-4DA765B29FC3}"/>
          </ac:picMkLst>
        </pc:picChg>
        <pc:picChg chg="del">
          <ac:chgData name="Robert Sauls" userId="0e858cb820517d96" providerId="LiveId" clId="{4E2D69AE-7215-45E3-9F83-3ABFAC7EEB9F}" dt="2019-07-17T14:45:14.106" v="6114" actId="478"/>
          <ac:picMkLst>
            <pc:docMk/>
            <pc:sldMk cId="1537648428" sldId="258"/>
            <ac:picMk id="9" creationId="{AA6AE4AD-BBB9-46F8-9B51-F07C5EB859F7}"/>
          </ac:picMkLst>
        </pc:picChg>
      </pc:sldChg>
      <pc:sldChg chg="modAnim">
        <pc:chgData name="Robert Sauls" userId="0e858cb820517d96" providerId="LiveId" clId="{4E2D69AE-7215-45E3-9F83-3ABFAC7EEB9F}" dt="2019-07-14T13:44:40.075" v="349"/>
        <pc:sldMkLst>
          <pc:docMk/>
          <pc:sldMk cId="2289947192" sldId="262"/>
        </pc:sldMkLst>
      </pc:sldChg>
      <pc:sldChg chg="addSp delSp modSp delAnim modAnim modNotesTx">
        <pc:chgData name="Robert Sauls" userId="0e858cb820517d96" providerId="LiveId" clId="{4E2D69AE-7215-45E3-9F83-3ABFAC7EEB9F}" dt="2019-07-14T15:29:26.613" v="3928" actId="1076"/>
        <pc:sldMkLst>
          <pc:docMk/>
          <pc:sldMk cId="1499580261" sldId="273"/>
        </pc:sldMkLst>
        <pc:spChg chg="add del mod">
          <ac:chgData name="Robert Sauls" userId="0e858cb820517d96" providerId="LiveId" clId="{4E2D69AE-7215-45E3-9F83-3ABFAC7EEB9F}" dt="2019-07-14T15:25:40.793" v="3869" actId="478"/>
          <ac:spMkLst>
            <pc:docMk/>
            <pc:sldMk cId="1499580261" sldId="273"/>
            <ac:spMk id="3" creationId="{D944006E-5FA8-421D-89BF-0E55809F6924}"/>
          </ac:spMkLst>
        </pc:spChg>
        <pc:spChg chg="add del mod">
          <ac:chgData name="Robert Sauls" userId="0e858cb820517d96" providerId="LiveId" clId="{4E2D69AE-7215-45E3-9F83-3ABFAC7EEB9F}" dt="2019-07-14T15:25:40.793" v="3869" actId="478"/>
          <ac:spMkLst>
            <pc:docMk/>
            <pc:sldMk cId="1499580261" sldId="273"/>
            <ac:spMk id="6" creationId="{45D9467A-71E1-496E-8A20-6AD81408D744}"/>
          </ac:spMkLst>
        </pc:spChg>
        <pc:picChg chg="del">
          <ac:chgData name="Robert Sauls" userId="0e858cb820517d96" providerId="LiveId" clId="{4E2D69AE-7215-45E3-9F83-3ABFAC7EEB9F}" dt="2019-07-14T15:25:48.606" v="3870" actId="478"/>
          <ac:picMkLst>
            <pc:docMk/>
            <pc:sldMk cId="1499580261" sldId="273"/>
            <ac:picMk id="4" creationId="{ACAFD49F-C7C0-4C95-B488-F9AE7B0D99D0}"/>
          </ac:picMkLst>
        </pc:picChg>
        <pc:picChg chg="mod">
          <ac:chgData name="Robert Sauls" userId="0e858cb820517d96" providerId="LiveId" clId="{4E2D69AE-7215-45E3-9F83-3ABFAC7EEB9F}" dt="2019-07-14T15:29:26.613" v="3928" actId="1076"/>
          <ac:picMkLst>
            <pc:docMk/>
            <pc:sldMk cId="1499580261" sldId="273"/>
            <ac:picMk id="7" creationId="{4965A900-BD2F-43FB-A769-8CEC6E3B065E}"/>
          </ac:picMkLst>
        </pc:picChg>
      </pc:sldChg>
      <pc:sldChg chg="delSp modSp delAnim modAnim modNotesTx">
        <pc:chgData name="Robert Sauls" userId="0e858cb820517d96" providerId="LiveId" clId="{4E2D69AE-7215-45E3-9F83-3ABFAC7EEB9F}" dt="2019-07-14T15:04:59.791" v="3155"/>
        <pc:sldMkLst>
          <pc:docMk/>
          <pc:sldMk cId="1964907536" sldId="274"/>
        </pc:sldMkLst>
        <pc:spChg chg="mod">
          <ac:chgData name="Robert Sauls" userId="0e858cb820517d96" providerId="LiveId" clId="{4E2D69AE-7215-45E3-9F83-3ABFAC7EEB9F}" dt="2019-07-14T14:59:26.563" v="3141" actId="20577"/>
          <ac:spMkLst>
            <pc:docMk/>
            <pc:sldMk cId="1964907536" sldId="274"/>
            <ac:spMk id="3" creationId="{D944006E-5FA8-421D-89BF-0E55809F6924}"/>
          </ac:spMkLst>
        </pc:spChg>
        <pc:picChg chg="del">
          <ac:chgData name="Robert Sauls" userId="0e858cb820517d96" providerId="LiveId" clId="{4E2D69AE-7215-45E3-9F83-3ABFAC7EEB9F}" dt="2019-07-14T13:39:01.986" v="344" actId="478"/>
          <ac:picMkLst>
            <pc:docMk/>
            <pc:sldMk cId="1964907536" sldId="274"/>
            <ac:picMk id="4" creationId="{B3C572B7-1659-44A4-A098-A359D6C6E3F4}"/>
          </ac:picMkLst>
        </pc:picChg>
        <pc:picChg chg="del">
          <ac:chgData name="Robert Sauls" userId="0e858cb820517d96" providerId="LiveId" clId="{4E2D69AE-7215-45E3-9F83-3ABFAC7EEB9F}" dt="2019-07-14T13:36:48.639" v="343" actId="478"/>
          <ac:picMkLst>
            <pc:docMk/>
            <pc:sldMk cId="1964907536" sldId="274"/>
            <ac:picMk id="5" creationId="{766C76E5-C4EF-4CC3-9E7D-C64381774C47}"/>
          </ac:picMkLst>
        </pc:picChg>
        <pc:picChg chg="del mod">
          <ac:chgData name="Robert Sauls" userId="0e858cb820517d96" providerId="LiveId" clId="{4E2D69AE-7215-45E3-9F83-3ABFAC7EEB9F}" dt="2019-07-14T13:51:32.635" v="684" actId="478"/>
          <ac:picMkLst>
            <pc:docMk/>
            <pc:sldMk cId="1964907536" sldId="274"/>
            <ac:picMk id="6" creationId="{9A2ED5CC-EACD-412F-9338-8775E3BAFAD2}"/>
          </ac:picMkLst>
        </pc:picChg>
        <pc:picChg chg="del mod">
          <ac:chgData name="Robert Sauls" userId="0e858cb820517d96" providerId="LiveId" clId="{4E2D69AE-7215-45E3-9F83-3ABFAC7EEB9F}" dt="2019-07-14T14:57:29.670" v="2771" actId="478"/>
          <ac:picMkLst>
            <pc:docMk/>
            <pc:sldMk cId="1964907536" sldId="274"/>
            <ac:picMk id="7" creationId="{238B4FEE-ADBF-4A70-9E51-917639864C38}"/>
          </ac:picMkLst>
        </pc:picChg>
        <pc:picChg chg="mod">
          <ac:chgData name="Robert Sauls" userId="0e858cb820517d96" providerId="LiveId" clId="{4E2D69AE-7215-45E3-9F83-3ABFAC7EEB9F}" dt="2019-07-14T15:04:54.684" v="3154" actId="1076"/>
          <ac:picMkLst>
            <pc:docMk/>
            <pc:sldMk cId="1964907536" sldId="274"/>
            <ac:picMk id="8" creationId="{A0895983-EBB6-4FFB-A641-5D198C7294AB}"/>
          </ac:picMkLst>
        </pc:picChg>
      </pc:sldChg>
      <pc:sldChg chg="delSp modSp delAnim modAnim modNotesTx">
        <pc:chgData name="Robert Sauls" userId="0e858cb820517d96" providerId="LiveId" clId="{4E2D69AE-7215-45E3-9F83-3ABFAC7EEB9F}" dt="2019-07-14T15:21:04.728" v="3411"/>
        <pc:sldMkLst>
          <pc:docMk/>
          <pc:sldMk cId="2075506326" sldId="279"/>
        </pc:sldMkLst>
        <pc:spChg chg="mod">
          <ac:chgData name="Robert Sauls" userId="0e858cb820517d96" providerId="LiveId" clId="{4E2D69AE-7215-45E3-9F83-3ABFAC7EEB9F}" dt="2019-07-14T15:16:21.975" v="3233" actId="20577"/>
          <ac:spMkLst>
            <pc:docMk/>
            <pc:sldMk cId="2075506326" sldId="279"/>
            <ac:spMk id="3" creationId="{D944006E-5FA8-421D-89BF-0E55809F6924}"/>
          </ac:spMkLst>
        </pc:spChg>
        <pc:picChg chg="mod">
          <ac:chgData name="Robert Sauls" userId="0e858cb820517d96" providerId="LiveId" clId="{4E2D69AE-7215-45E3-9F83-3ABFAC7EEB9F}" dt="2019-07-14T15:20:58.938" v="3410" actId="1076"/>
          <ac:picMkLst>
            <pc:docMk/>
            <pc:sldMk cId="2075506326" sldId="279"/>
            <ac:picMk id="4" creationId="{6894BE20-5832-4BDA-B185-C3A02B8CE355}"/>
          </ac:picMkLst>
        </pc:picChg>
        <pc:picChg chg="del">
          <ac:chgData name="Robert Sauls" userId="0e858cb820517d96" providerId="LiveId" clId="{4E2D69AE-7215-45E3-9F83-3ABFAC7EEB9F}" dt="2019-07-14T15:14:55.620" v="3163" actId="478"/>
          <ac:picMkLst>
            <pc:docMk/>
            <pc:sldMk cId="2075506326" sldId="279"/>
            <ac:picMk id="6" creationId="{59D2924A-9E90-406B-AE3E-2477163DCCE4}"/>
          </ac:picMkLst>
        </pc:picChg>
      </pc:sldChg>
      <pc:sldChg chg="delSp modSp delAnim modAnim modNotesTx">
        <pc:chgData name="Robert Sauls" userId="0e858cb820517d96" providerId="LiveId" clId="{4E2D69AE-7215-45E3-9F83-3ABFAC7EEB9F}" dt="2019-07-17T14:37:12.340" v="6014" actId="1076"/>
        <pc:sldMkLst>
          <pc:docMk/>
          <pc:sldMk cId="1130576659" sldId="280"/>
        </pc:sldMkLst>
        <pc:spChg chg="mod">
          <ac:chgData name="Robert Sauls" userId="0e858cb820517d96" providerId="LiveId" clId="{4E2D69AE-7215-45E3-9F83-3ABFAC7EEB9F}" dt="2019-07-14T14:37:40.472" v="1120" actId="20577"/>
          <ac:spMkLst>
            <pc:docMk/>
            <pc:sldMk cId="1130576659" sldId="280"/>
            <ac:spMk id="3" creationId="{D944006E-5FA8-421D-89BF-0E55809F6924}"/>
          </ac:spMkLst>
        </pc:spChg>
        <pc:picChg chg="mod">
          <ac:chgData name="Robert Sauls" userId="0e858cb820517d96" providerId="LiveId" clId="{4E2D69AE-7215-45E3-9F83-3ABFAC7EEB9F}" dt="2019-07-17T14:37:12.340" v="6014" actId="1076"/>
          <ac:picMkLst>
            <pc:docMk/>
            <pc:sldMk cId="1130576659" sldId="280"/>
            <ac:picMk id="4" creationId="{CD8AAC42-DD5E-49C9-9532-4ED9183F06EA}"/>
          </ac:picMkLst>
        </pc:picChg>
        <pc:picChg chg="del">
          <ac:chgData name="Robert Sauls" userId="0e858cb820517d96" providerId="LiveId" clId="{4E2D69AE-7215-45E3-9F83-3ABFAC7EEB9F}" dt="2019-07-14T14:34:53.115" v="894" actId="478"/>
          <ac:picMkLst>
            <pc:docMk/>
            <pc:sldMk cId="1130576659" sldId="280"/>
            <ac:picMk id="5" creationId="{30592142-B96D-47F3-80A5-A1E4924D4FFD}"/>
          </ac:picMkLst>
        </pc:picChg>
      </pc:sldChg>
      <pc:sldChg chg="delSp modSp delAnim modAnim modNotesTx">
        <pc:chgData name="Robert Sauls" userId="0e858cb820517d96" providerId="LiveId" clId="{4E2D69AE-7215-45E3-9F83-3ABFAC7EEB9F}" dt="2019-07-14T16:57:55.050" v="4608"/>
        <pc:sldMkLst>
          <pc:docMk/>
          <pc:sldMk cId="2440906559" sldId="284"/>
        </pc:sldMkLst>
        <pc:spChg chg="mod">
          <ac:chgData name="Robert Sauls" userId="0e858cb820517d96" providerId="LiveId" clId="{4E2D69AE-7215-45E3-9F83-3ABFAC7EEB9F}" dt="2019-07-14T16:47:50.182" v="4006" actId="20577"/>
          <ac:spMkLst>
            <pc:docMk/>
            <pc:sldMk cId="2440906559" sldId="284"/>
            <ac:spMk id="3" creationId="{D944006E-5FA8-421D-89BF-0E55809F6924}"/>
          </ac:spMkLst>
        </pc:spChg>
        <pc:picChg chg="mod">
          <ac:chgData name="Robert Sauls" userId="0e858cb820517d96" providerId="LiveId" clId="{4E2D69AE-7215-45E3-9F83-3ABFAC7EEB9F}" dt="2019-07-14T16:57:37.650" v="4607" actId="1076"/>
          <ac:picMkLst>
            <pc:docMk/>
            <pc:sldMk cId="2440906559" sldId="284"/>
            <ac:picMk id="4" creationId="{4CB1DC2D-50E3-440F-BB17-4328BA754985}"/>
          </ac:picMkLst>
        </pc:picChg>
        <pc:picChg chg="del">
          <ac:chgData name="Robert Sauls" userId="0e858cb820517d96" providerId="LiveId" clId="{4E2D69AE-7215-45E3-9F83-3ABFAC7EEB9F}" dt="2019-07-14T16:51:59.661" v="4557" actId="478"/>
          <ac:picMkLst>
            <pc:docMk/>
            <pc:sldMk cId="2440906559" sldId="284"/>
            <ac:picMk id="5" creationId="{449AB673-FE7C-4248-9850-72A7FAA00CC8}"/>
          </ac:picMkLst>
        </pc:picChg>
      </pc:sldChg>
      <pc:sldChg chg="delSp modSp delAnim modAnim modNotesTx">
        <pc:chgData name="Robert Sauls" userId="0e858cb820517d96" providerId="LiveId" clId="{4E2D69AE-7215-45E3-9F83-3ABFAC7EEB9F}" dt="2019-07-16T13:20:40.163" v="5795"/>
        <pc:sldMkLst>
          <pc:docMk/>
          <pc:sldMk cId="4211483669" sldId="285"/>
        </pc:sldMkLst>
        <pc:spChg chg="mod">
          <ac:chgData name="Robert Sauls" userId="0e858cb820517d96" providerId="LiveId" clId="{4E2D69AE-7215-45E3-9F83-3ABFAC7EEB9F}" dt="2019-07-16T13:04:36.347" v="5118" actId="20577"/>
          <ac:spMkLst>
            <pc:docMk/>
            <pc:sldMk cId="4211483669" sldId="285"/>
            <ac:spMk id="3" creationId="{D944006E-5FA8-421D-89BF-0E55809F6924}"/>
          </ac:spMkLst>
        </pc:spChg>
        <pc:picChg chg="mod">
          <ac:chgData name="Robert Sauls" userId="0e858cb820517d96" providerId="LiveId" clId="{4E2D69AE-7215-45E3-9F83-3ABFAC7EEB9F}" dt="2019-07-16T13:20:33.866" v="5794" actId="1076"/>
          <ac:picMkLst>
            <pc:docMk/>
            <pc:sldMk cId="4211483669" sldId="285"/>
            <ac:picMk id="4" creationId="{8AD5F178-D435-45DC-B0F8-9A2229DAA7D0}"/>
          </ac:picMkLst>
        </pc:picChg>
        <pc:picChg chg="del">
          <ac:chgData name="Robert Sauls" userId="0e858cb820517d96" providerId="LiveId" clId="{4E2D69AE-7215-45E3-9F83-3ABFAC7EEB9F}" dt="2019-07-14T17:02:28.680" v="4651" actId="478"/>
          <ac:picMkLst>
            <pc:docMk/>
            <pc:sldMk cId="4211483669" sldId="285"/>
            <ac:picMk id="5" creationId="{B03D9FEF-3A49-45AB-8188-790846375F54}"/>
          </ac:picMkLst>
        </pc:picChg>
      </pc:sldChg>
      <pc:sldChg chg="modSp">
        <pc:chgData name="Robert Sauls" userId="0e858cb820517d96" providerId="LiveId" clId="{4E2D69AE-7215-45E3-9F83-3ABFAC7EEB9F}" dt="2019-07-14T17:45:23.508" v="5012"/>
        <pc:sldMkLst>
          <pc:docMk/>
          <pc:sldMk cId="3171383837" sldId="297"/>
        </pc:sldMkLst>
        <pc:graphicFrameChg chg="mod modGraphic">
          <ac:chgData name="Robert Sauls" userId="0e858cb820517d96" providerId="LiveId" clId="{4E2D69AE-7215-45E3-9F83-3ABFAC7EEB9F}" dt="2019-07-14T17:45:23.508" v="5012"/>
          <ac:graphicFrameMkLst>
            <pc:docMk/>
            <pc:sldMk cId="3171383837" sldId="297"/>
            <ac:graphicFrameMk id="4" creationId="{15941351-C5A5-4BCA-89FB-E9E688BD30D6}"/>
          </ac:graphicFrameMkLst>
        </pc:graphicFrameChg>
      </pc:sldChg>
      <pc:sldChg chg="modSp">
        <pc:chgData name="Robert Sauls" userId="0e858cb820517d96" providerId="LiveId" clId="{4E2D69AE-7215-45E3-9F83-3ABFAC7EEB9F}" dt="2019-07-14T17:45:32.232" v="5013"/>
        <pc:sldMkLst>
          <pc:docMk/>
          <pc:sldMk cId="999646636" sldId="298"/>
        </pc:sldMkLst>
        <pc:graphicFrameChg chg="mod modGraphic">
          <ac:chgData name="Robert Sauls" userId="0e858cb820517d96" providerId="LiveId" clId="{4E2D69AE-7215-45E3-9F83-3ABFAC7EEB9F}" dt="2019-07-14T17:45:32.232" v="5013"/>
          <ac:graphicFrameMkLst>
            <pc:docMk/>
            <pc:sldMk cId="999646636" sldId="298"/>
            <ac:graphicFrameMk id="4" creationId="{15941351-C5A5-4BCA-89FB-E9E688BD30D6}"/>
          </ac:graphicFrameMkLst>
        </pc:graphicFrameChg>
      </pc:sldChg>
      <pc:sldChg chg="modSp">
        <pc:chgData name="Robert Sauls" userId="0e858cb820517d96" providerId="LiveId" clId="{4E2D69AE-7215-45E3-9F83-3ABFAC7EEB9F}" dt="2019-07-14T17:46:49.325" v="5016"/>
        <pc:sldMkLst>
          <pc:docMk/>
          <pc:sldMk cId="3587038215" sldId="299"/>
        </pc:sldMkLst>
        <pc:graphicFrameChg chg="mod modGraphic">
          <ac:chgData name="Robert Sauls" userId="0e858cb820517d96" providerId="LiveId" clId="{4E2D69AE-7215-45E3-9F83-3ABFAC7EEB9F}" dt="2019-07-14T17:46:49.325" v="5016"/>
          <ac:graphicFrameMkLst>
            <pc:docMk/>
            <pc:sldMk cId="3587038215" sldId="299"/>
            <ac:graphicFrameMk id="4" creationId="{15941351-C5A5-4BCA-89FB-E9E688BD30D6}"/>
          </ac:graphicFrameMkLst>
        </pc:graphicFrameChg>
      </pc:sldChg>
      <pc:sldChg chg="modSp">
        <pc:chgData name="Robert Sauls" userId="0e858cb820517d96" providerId="LiveId" clId="{4E2D69AE-7215-45E3-9F83-3ABFAC7EEB9F}" dt="2019-07-14T17:48:58.534" v="5024"/>
        <pc:sldMkLst>
          <pc:docMk/>
          <pc:sldMk cId="911013970" sldId="300"/>
        </pc:sldMkLst>
        <pc:graphicFrameChg chg="mod modGraphic">
          <ac:chgData name="Robert Sauls" userId="0e858cb820517d96" providerId="LiveId" clId="{4E2D69AE-7215-45E3-9F83-3ABFAC7EEB9F}" dt="2019-07-14T17:48:58.534" v="5024"/>
          <ac:graphicFrameMkLst>
            <pc:docMk/>
            <pc:sldMk cId="911013970" sldId="300"/>
            <ac:graphicFrameMk id="4" creationId="{15941351-C5A5-4BCA-89FB-E9E688BD30D6}"/>
          </ac:graphicFrameMkLst>
        </pc:graphicFrameChg>
      </pc:sldChg>
      <pc:sldChg chg="delSp modSp delAnim modAnim modNotesTx">
        <pc:chgData name="Robert Sauls" userId="0e858cb820517d96" providerId="LiveId" clId="{4E2D69AE-7215-45E3-9F83-3ABFAC7EEB9F}" dt="2019-07-16T13:30:22.934" v="5995" actId="20577"/>
        <pc:sldMkLst>
          <pc:docMk/>
          <pc:sldMk cId="2628499279" sldId="303"/>
        </pc:sldMkLst>
        <pc:spChg chg="mod">
          <ac:chgData name="Robert Sauls" userId="0e858cb820517d96" providerId="LiveId" clId="{4E2D69AE-7215-45E3-9F83-3ABFAC7EEB9F}" dt="2019-07-16T13:10:42.634" v="5732" actId="20577"/>
          <ac:spMkLst>
            <pc:docMk/>
            <pc:sldMk cId="2628499279" sldId="303"/>
            <ac:spMk id="3" creationId="{D944006E-5FA8-421D-89BF-0E55809F6924}"/>
          </ac:spMkLst>
        </pc:spChg>
        <pc:picChg chg="del">
          <ac:chgData name="Robert Sauls" userId="0e858cb820517d96" providerId="LiveId" clId="{4E2D69AE-7215-45E3-9F83-3ABFAC7EEB9F}" dt="2019-07-16T13:13:56.975" v="5733" actId="478"/>
          <ac:picMkLst>
            <pc:docMk/>
            <pc:sldMk cId="2628499279" sldId="303"/>
            <ac:picMk id="4" creationId="{B407112B-F69C-4169-A277-068F05279AA5}"/>
          </ac:picMkLst>
        </pc:picChg>
        <pc:picChg chg="mod">
          <ac:chgData name="Robert Sauls" userId="0e858cb820517d96" providerId="LiveId" clId="{4E2D69AE-7215-45E3-9F83-3ABFAC7EEB9F}" dt="2019-07-16T13:30:01.436" v="5924" actId="1076"/>
          <ac:picMkLst>
            <pc:docMk/>
            <pc:sldMk cId="2628499279" sldId="303"/>
            <ac:picMk id="5" creationId="{EBC00CD3-AA00-4AE6-9CF3-FC8072FB16D0}"/>
          </ac:picMkLst>
        </pc:picChg>
      </pc:sldChg>
      <pc:sldChg chg="modSp add modAnim modNotesTx">
        <pc:chgData name="Robert Sauls" userId="0e858cb820517d96" providerId="LiveId" clId="{4E2D69AE-7215-45E3-9F83-3ABFAC7EEB9F}" dt="2019-07-17T14:37:31.062" v="6015"/>
        <pc:sldMkLst>
          <pc:docMk/>
          <pc:sldMk cId="1260542717" sldId="304"/>
        </pc:sldMkLst>
        <pc:spChg chg="mod">
          <ac:chgData name="Robert Sauls" userId="0e858cb820517d96" providerId="LiveId" clId="{4E2D69AE-7215-45E3-9F83-3ABFAC7EEB9F}" dt="2019-07-14T14:39:16.144" v="1266" actId="20577"/>
          <ac:spMkLst>
            <pc:docMk/>
            <pc:sldMk cId="1260542717" sldId="304"/>
            <ac:spMk id="2" creationId="{746A2E89-DD4C-4012-ACF3-51D05BF70778}"/>
          </ac:spMkLst>
        </pc:spChg>
        <pc:spChg chg="mod">
          <ac:chgData name="Robert Sauls" userId="0e858cb820517d96" providerId="LiveId" clId="{4E2D69AE-7215-45E3-9F83-3ABFAC7EEB9F}" dt="2019-07-14T14:40:52.996" v="1491" actId="20577"/>
          <ac:spMkLst>
            <pc:docMk/>
            <pc:sldMk cId="1260542717" sldId="304"/>
            <ac:spMk id="3" creationId="{D944006E-5FA8-421D-89BF-0E55809F6924}"/>
          </ac:spMkLst>
        </pc:spChg>
        <pc:picChg chg="mod">
          <ac:chgData name="Robert Sauls" userId="0e858cb820517d96" providerId="LiveId" clId="{4E2D69AE-7215-45E3-9F83-3ABFAC7EEB9F}" dt="2019-07-14T14:55:32.534" v="2676" actId="1076"/>
          <ac:picMkLst>
            <pc:docMk/>
            <pc:sldMk cId="1260542717" sldId="304"/>
            <ac:picMk id="4" creationId="{4996D335-E07F-4A3A-BF36-C57AB20F0A96}"/>
          </ac:picMkLst>
        </pc:picChg>
      </pc:sldChg>
      <pc:sldChg chg="modSp add">
        <pc:chgData name="Robert Sauls" userId="0e858cb820517d96" providerId="LiveId" clId="{4E2D69AE-7215-45E3-9F83-3ABFAC7EEB9F}" dt="2019-07-14T17:49:33.401" v="5027" actId="2165"/>
        <pc:sldMkLst>
          <pc:docMk/>
          <pc:sldMk cId="4103160296" sldId="305"/>
        </pc:sldMkLst>
        <pc:graphicFrameChg chg="mod modGraphic">
          <ac:chgData name="Robert Sauls" userId="0e858cb820517d96" providerId="LiveId" clId="{4E2D69AE-7215-45E3-9F83-3ABFAC7EEB9F}" dt="2019-07-14T17:49:33.401" v="5027" actId="2165"/>
          <ac:graphicFrameMkLst>
            <pc:docMk/>
            <pc:sldMk cId="4103160296" sldId="305"/>
            <ac:graphicFrameMk id="4" creationId="{15941351-C5A5-4BCA-89FB-E9E688BD30D6}"/>
          </ac:graphicFrameMkLst>
        </pc:graphicFrameChg>
      </pc:sldChg>
    </pc:docChg>
  </pc:docChgLst>
  <pc:docChgLst>
    <pc:chgData name="Robert Sauls" userId="0e858cb820517d96" providerId="LiveId" clId="{4AB79314-2503-459F-BA08-57F19F227848}"/>
    <pc:docChg chg="custSel modSld modMainMaster">
      <pc:chgData name="Robert Sauls" userId="0e858cb820517d96" providerId="LiveId" clId="{4AB79314-2503-459F-BA08-57F19F227848}" dt="2019-07-12T15:37:49.841" v="1048" actId="1076"/>
      <pc:docMkLst>
        <pc:docMk/>
      </pc:docMkLst>
      <pc:sldChg chg="addSp delSp modSp delAnim modNotesTx">
        <pc:chgData name="Robert Sauls" userId="0e858cb820517d96" providerId="LiveId" clId="{4AB79314-2503-459F-BA08-57F19F227848}" dt="2019-07-12T15:37:49.841" v="1048" actId="1076"/>
        <pc:sldMkLst>
          <pc:docMk/>
          <pc:sldMk cId="1281507145" sldId="256"/>
        </pc:sldMkLst>
        <pc:spChg chg="mod">
          <ac:chgData name="Robert Sauls" userId="0e858cb820517d96" providerId="LiveId" clId="{4AB79314-2503-459F-BA08-57F19F227848}" dt="2019-07-12T15:28:38.564" v="776" actId="120"/>
          <ac:spMkLst>
            <pc:docMk/>
            <pc:sldMk cId="1281507145" sldId="256"/>
            <ac:spMk id="2" creationId="{C4ACDD37-97A6-425D-8BC9-F19BE6932C18}"/>
          </ac:spMkLst>
        </pc:spChg>
        <pc:spChg chg="mod">
          <ac:chgData name="Robert Sauls" userId="0e858cb820517d96" providerId="LiveId" clId="{4AB79314-2503-459F-BA08-57F19F227848}" dt="2019-07-12T15:28:17.576" v="774" actId="1076"/>
          <ac:spMkLst>
            <pc:docMk/>
            <pc:sldMk cId="1281507145" sldId="256"/>
            <ac:spMk id="3" creationId="{EEE9F6BA-2056-45FD-AE21-2EC659244436}"/>
          </ac:spMkLst>
        </pc:spChg>
        <pc:picChg chg="del">
          <ac:chgData name="Robert Sauls" userId="0e858cb820517d96" providerId="LiveId" clId="{4AB79314-2503-459F-BA08-57F19F227848}" dt="2019-07-12T15:33:35.888" v="1045" actId="478"/>
          <ac:picMkLst>
            <pc:docMk/>
            <pc:sldMk cId="1281507145" sldId="256"/>
            <ac:picMk id="4" creationId="{851A21A6-2D4D-405F-A6B2-CEB2CB7552CB}"/>
          </ac:picMkLst>
        </pc:picChg>
        <pc:picChg chg="add mod">
          <ac:chgData name="Robert Sauls" userId="0e858cb820517d96" providerId="LiveId" clId="{4AB79314-2503-459F-BA08-57F19F227848}" dt="2019-07-12T15:28:21.146" v="775" actId="1076"/>
          <ac:picMkLst>
            <pc:docMk/>
            <pc:sldMk cId="1281507145" sldId="256"/>
            <ac:picMk id="6" creationId="{9EE0E41F-17AA-4A97-B88A-FDDDBE331C83}"/>
          </ac:picMkLst>
        </pc:picChg>
        <pc:picChg chg="del mod">
          <ac:chgData name="Robert Sauls" userId="0e858cb820517d96" providerId="LiveId" clId="{4AB79314-2503-459F-BA08-57F19F227848}" dt="2019-07-12T15:35:23.254" v="1047" actId="478"/>
          <ac:picMkLst>
            <pc:docMk/>
            <pc:sldMk cId="1281507145" sldId="256"/>
            <ac:picMk id="7" creationId="{487A3E92-E289-4B62-90D1-BFBDCBC87DD7}"/>
          </ac:picMkLst>
        </pc:picChg>
        <pc:picChg chg="mod">
          <ac:chgData name="Robert Sauls" userId="0e858cb820517d96" providerId="LiveId" clId="{4AB79314-2503-459F-BA08-57F19F227848}" dt="2019-07-12T15:37:49.841" v="1048" actId="1076"/>
          <ac:picMkLst>
            <pc:docMk/>
            <pc:sldMk cId="1281507145" sldId="256"/>
            <ac:picMk id="8" creationId="{F2340E94-027E-46BA-A74C-38A2EC767630}"/>
          </ac:picMkLst>
        </pc:picChg>
      </pc:sldChg>
      <pc:sldChg chg="delSp modSp delAnim modNotesTx">
        <pc:chgData name="Robert Sauls" userId="0e858cb820517d96" providerId="LiveId" clId="{4AB79314-2503-459F-BA08-57F19F227848}" dt="2019-07-12T14:47:12.588" v="764" actId="1076"/>
        <pc:sldMkLst>
          <pc:docMk/>
          <pc:sldMk cId="2289947192" sldId="262"/>
        </pc:sldMkLst>
        <pc:spChg chg="mod">
          <ac:chgData name="Robert Sauls" userId="0e858cb820517d96" providerId="LiveId" clId="{4AB79314-2503-459F-BA08-57F19F227848}" dt="2019-07-12T14:33:54.655" v="40" actId="20577"/>
          <ac:spMkLst>
            <pc:docMk/>
            <pc:sldMk cId="2289947192" sldId="262"/>
            <ac:spMk id="3" creationId="{B96EC8E5-9567-466C-950D-9F3190BD465C}"/>
          </ac:spMkLst>
        </pc:spChg>
        <pc:picChg chg="mod">
          <ac:chgData name="Robert Sauls" userId="0e858cb820517d96" providerId="LiveId" clId="{4AB79314-2503-459F-BA08-57F19F227848}" dt="2019-07-12T14:47:12.588" v="764" actId="1076"/>
          <ac:picMkLst>
            <pc:docMk/>
            <pc:sldMk cId="2289947192" sldId="262"/>
            <ac:picMk id="4" creationId="{574A1E2B-C4DB-4BBD-AB74-E5323D2042BF}"/>
          </ac:picMkLst>
        </pc:picChg>
        <pc:picChg chg="del mod">
          <ac:chgData name="Robert Sauls" userId="0e858cb820517d96" providerId="LiveId" clId="{4AB79314-2503-459F-BA08-57F19F227848}" dt="2019-07-12T14:39:08.477" v="710" actId="478"/>
          <ac:picMkLst>
            <pc:docMk/>
            <pc:sldMk cId="2289947192" sldId="262"/>
            <ac:picMk id="7" creationId="{5647C268-CA9E-4601-A171-C287D5B1B41D}"/>
          </ac:picMkLst>
        </pc:picChg>
      </pc:sldChg>
      <pc:sldMasterChg chg="modSldLayout">
        <pc:chgData name="Robert Sauls" userId="0e858cb820517d96" providerId="LiveId" clId="{4AB79314-2503-459F-BA08-57F19F227848}" dt="2019-07-12T15:28:58.885" v="777" actId="1076"/>
        <pc:sldMasterMkLst>
          <pc:docMk/>
          <pc:sldMasterMk cId="4023849335" sldId="2147483696"/>
        </pc:sldMasterMkLst>
        <pc:sldLayoutChg chg="modSp">
          <pc:chgData name="Robert Sauls" userId="0e858cb820517d96" providerId="LiveId" clId="{4AB79314-2503-459F-BA08-57F19F227848}" dt="2019-07-12T15:28:58.885" v="777" actId="1076"/>
          <pc:sldLayoutMkLst>
            <pc:docMk/>
            <pc:sldMasterMk cId="4023849335" sldId="2147483696"/>
            <pc:sldLayoutMk cId="1679635708" sldId="2147483697"/>
          </pc:sldLayoutMkLst>
          <pc:cxnChg chg="mod">
            <ac:chgData name="Robert Sauls" userId="0e858cb820517d96" providerId="LiveId" clId="{4AB79314-2503-459F-BA08-57F19F227848}" dt="2019-07-12T15:28:58.885" v="777" actId="1076"/>
            <ac:cxnSpMkLst>
              <pc:docMk/>
              <pc:sldMasterMk cId="4023849335" sldId="2147483696"/>
              <pc:sldLayoutMk cId="1679635708" sldId="2147483697"/>
              <ac:cxnSpMk id="8" creationId="{00000000-0000-0000-0000-000000000000}"/>
            </ac:cxnSpMkLst>
          </pc:cxn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539C54-5658-4AEE-A3B8-A62AC6FCCDC6}" type="datetimeFigureOut">
              <a:rPr lang="en-CA" smtClean="0"/>
              <a:t>2019-10-04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DD73E5-A351-454D-8925-65285C2545EE}" type="slidenum">
              <a:rPr lang="en-CA" smtClean="0"/>
              <a:t>‹#›</a:t>
            </a:fld>
            <a:endParaRPr lang="en-CA"/>
          </a:p>
        </p:txBody>
      </p:sp>
    </p:spTree>
    <p:extLst>
      <p:ext uri="{BB962C8B-B14F-4D97-AF65-F5344CB8AC3E}">
        <p14:creationId xmlns:p14="http://schemas.microsoft.com/office/powerpoint/2010/main" val="35723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Welcome to this module on billing for palliative care services in Ontario for primary care </a:t>
            </a:r>
            <a:r>
              <a:rPr lang="en-CA" dirty="0" smtClean="0"/>
              <a:t>physicians,</a:t>
            </a:r>
            <a:r>
              <a:rPr lang="en-CA" baseline="0" dirty="0" smtClean="0"/>
              <a:t> part 2</a:t>
            </a:r>
            <a:r>
              <a:rPr lang="en-CA" dirty="0" smtClean="0"/>
              <a:t>. If you have not watched</a:t>
            </a:r>
            <a:r>
              <a:rPr lang="en-CA" baseline="0" dirty="0" smtClean="0"/>
              <a:t> Part 1, please watch before continuing. </a:t>
            </a:r>
            <a:r>
              <a:rPr lang="en-CA" dirty="0" smtClean="0"/>
              <a:t> </a:t>
            </a:r>
            <a:endParaRPr lang="en-CA" dirty="0"/>
          </a:p>
        </p:txBody>
      </p:sp>
      <p:sp>
        <p:nvSpPr>
          <p:cNvPr id="4" name="Slide Number Placeholder 3"/>
          <p:cNvSpPr>
            <a:spLocks noGrp="1"/>
          </p:cNvSpPr>
          <p:nvPr>
            <p:ph type="sldNum" sz="quarter" idx="5"/>
          </p:nvPr>
        </p:nvSpPr>
        <p:spPr/>
        <p:txBody>
          <a:bodyPr/>
          <a:lstStyle/>
          <a:p>
            <a:fld id="{25DD73E5-A351-454D-8925-65285C2545EE}" type="slidenum">
              <a:rPr lang="en-CA" smtClean="0"/>
              <a:t>1</a:t>
            </a:fld>
            <a:endParaRPr lang="en-CA"/>
          </a:p>
        </p:txBody>
      </p:sp>
    </p:spTree>
    <p:extLst>
      <p:ext uri="{BB962C8B-B14F-4D97-AF65-F5344CB8AC3E}">
        <p14:creationId xmlns:p14="http://schemas.microsoft.com/office/powerpoint/2010/main" val="1431723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Following the two meetings with Joseph’s daughter and his care team, you decide that it would be a good idea to hold a family meeting that includes Joseph, his wife and daughter along with members of the care team.  This would be a good way to ensure that everyone has the same understanding of his condition and the plan for his care.  The meeting takes place in Joseph’s home and lasts 55 minutes.</a:t>
            </a:r>
          </a:p>
          <a:p>
            <a:endParaRPr lang="en-CA" dirty="0"/>
          </a:p>
          <a:p>
            <a:r>
              <a:rPr lang="en-CA" dirty="0"/>
              <a:t>Because this meeting involves Joseph, the patient, it can simply be billed as a palliative care home visit.  The billing for this visit would include 2 units of K023 because of the time involved as well as the special visit and travel premiums.</a:t>
            </a:r>
          </a:p>
        </p:txBody>
      </p:sp>
      <p:sp>
        <p:nvSpPr>
          <p:cNvPr id="4" name="Slide Number Placeholder 3"/>
          <p:cNvSpPr>
            <a:spLocks noGrp="1"/>
          </p:cNvSpPr>
          <p:nvPr>
            <p:ph type="sldNum" sz="quarter" idx="5"/>
          </p:nvPr>
        </p:nvSpPr>
        <p:spPr/>
        <p:txBody>
          <a:bodyPr/>
          <a:lstStyle/>
          <a:p>
            <a:fld id="{25DD73E5-A351-454D-8925-65285C2545EE}" type="slidenum">
              <a:rPr lang="en-CA" smtClean="0"/>
              <a:t>10</a:t>
            </a:fld>
            <a:endParaRPr lang="en-CA"/>
          </a:p>
        </p:txBody>
      </p:sp>
    </p:spTree>
    <p:extLst>
      <p:ext uri="{BB962C8B-B14F-4D97-AF65-F5344CB8AC3E}">
        <p14:creationId xmlns:p14="http://schemas.microsoft.com/office/powerpoint/2010/main" val="319072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Before we go onto the next scenario, let’s add to our summary list on this and the next slide.</a:t>
            </a:r>
          </a:p>
        </p:txBody>
      </p:sp>
      <p:sp>
        <p:nvSpPr>
          <p:cNvPr id="4" name="Slide Number Placeholder 3"/>
          <p:cNvSpPr>
            <a:spLocks noGrp="1"/>
          </p:cNvSpPr>
          <p:nvPr>
            <p:ph type="sldNum" sz="quarter" idx="5"/>
          </p:nvPr>
        </p:nvSpPr>
        <p:spPr/>
        <p:txBody>
          <a:bodyPr/>
          <a:lstStyle/>
          <a:p>
            <a:fld id="{25DD73E5-A351-454D-8925-65285C2545EE}" type="slidenum">
              <a:rPr lang="en-CA" smtClean="0"/>
              <a:t>11</a:t>
            </a:fld>
            <a:endParaRPr lang="en-CA"/>
          </a:p>
        </p:txBody>
      </p:sp>
    </p:spTree>
    <p:extLst>
      <p:ext uri="{BB962C8B-B14F-4D97-AF65-F5344CB8AC3E}">
        <p14:creationId xmlns:p14="http://schemas.microsoft.com/office/powerpoint/2010/main" val="591621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5DD73E5-A351-454D-8925-65285C2545EE}" type="slidenum">
              <a:rPr lang="en-CA" smtClean="0"/>
              <a:t>12</a:t>
            </a:fld>
            <a:endParaRPr lang="en-CA"/>
          </a:p>
        </p:txBody>
      </p:sp>
    </p:spTree>
    <p:extLst>
      <p:ext uri="{BB962C8B-B14F-4D97-AF65-F5344CB8AC3E}">
        <p14:creationId xmlns:p14="http://schemas.microsoft.com/office/powerpoint/2010/main" val="3056168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5DD73E5-A351-454D-8925-65285C2545EE}" type="slidenum">
              <a:rPr lang="en-CA" smtClean="0"/>
              <a:t>13</a:t>
            </a:fld>
            <a:endParaRPr lang="en-CA"/>
          </a:p>
        </p:txBody>
      </p:sp>
    </p:spTree>
    <p:extLst>
      <p:ext uri="{BB962C8B-B14F-4D97-AF65-F5344CB8AC3E}">
        <p14:creationId xmlns:p14="http://schemas.microsoft.com/office/powerpoint/2010/main" val="1942810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Pronouncement of death and certification of death are separate acts and how they are completed have an impact on billing.</a:t>
            </a:r>
          </a:p>
          <a:p>
            <a:endParaRPr lang="en-CA" dirty="0"/>
          </a:p>
          <a:p>
            <a:r>
              <a:rPr lang="en-CA" dirty="0"/>
              <a:t>For billing purposes, pronouncement of death includes completion of the death certificate and support for family members who are present. The code used depends on where this occurs. In the home, A902 is billed along with the palliative care special visit and travel premiums we discussed earlier. When this occurs in hospital or long-term care, C777 or W777 are used.  In these settings if a special visit is required, the A777 code should be used along with the appropriate special visit and travel premiums for those settings.</a:t>
            </a:r>
          </a:p>
          <a:p>
            <a:endParaRPr lang="en-CA" dirty="0"/>
          </a:p>
          <a:p>
            <a:r>
              <a:rPr lang="en-CA" dirty="0"/>
              <a:t>In some jurisdictions and settings, pronouncement of death is done by a registered nurse. This practice is usually an established protocol when death is expected and can occur in the home, hospital or long-term care.  In these situations, the physician completes the death certificate at a separate time and, possibly, in a separate location.  Here, the physician will bill only for certification of death using the code appropriate for the setting where death occurred.</a:t>
            </a:r>
          </a:p>
          <a:p>
            <a:endParaRPr lang="en-CA" dirty="0"/>
          </a:p>
          <a:p>
            <a:r>
              <a:rPr lang="en-CA" dirty="0"/>
              <a:t>In Long Term Care, pronouncement of death is a service that is included in the monthly management fee code, W010, and cannot be billed separately. We will discuss this issue in more detail a little later.</a:t>
            </a:r>
          </a:p>
        </p:txBody>
      </p:sp>
      <p:sp>
        <p:nvSpPr>
          <p:cNvPr id="4" name="Slide Number Placeholder 3"/>
          <p:cNvSpPr>
            <a:spLocks noGrp="1"/>
          </p:cNvSpPr>
          <p:nvPr>
            <p:ph type="sldNum" sz="quarter" idx="5"/>
          </p:nvPr>
        </p:nvSpPr>
        <p:spPr/>
        <p:txBody>
          <a:bodyPr/>
          <a:lstStyle/>
          <a:p>
            <a:fld id="{25DD73E5-A351-454D-8925-65285C2545EE}" type="slidenum">
              <a:rPr lang="en-CA" smtClean="0"/>
              <a:t>14</a:t>
            </a:fld>
            <a:endParaRPr lang="en-CA"/>
          </a:p>
        </p:txBody>
      </p:sp>
    </p:spTree>
    <p:extLst>
      <p:ext uri="{BB962C8B-B14F-4D97-AF65-F5344CB8AC3E}">
        <p14:creationId xmlns:p14="http://schemas.microsoft.com/office/powerpoint/2010/main" val="1839920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For your visit to Joseph’s home to pronounce death, complete the death certificate and to spend time supporting his wife and daughter, your billing would include these codes and come to a total of $164.05.</a:t>
            </a:r>
          </a:p>
        </p:txBody>
      </p:sp>
      <p:sp>
        <p:nvSpPr>
          <p:cNvPr id="4" name="Slide Number Placeholder 3"/>
          <p:cNvSpPr>
            <a:spLocks noGrp="1"/>
          </p:cNvSpPr>
          <p:nvPr>
            <p:ph type="sldNum" sz="quarter" idx="5"/>
          </p:nvPr>
        </p:nvSpPr>
        <p:spPr/>
        <p:txBody>
          <a:bodyPr/>
          <a:lstStyle/>
          <a:p>
            <a:fld id="{25DD73E5-A351-454D-8925-65285C2545EE}" type="slidenum">
              <a:rPr lang="en-CA" smtClean="0"/>
              <a:t>15</a:t>
            </a:fld>
            <a:endParaRPr lang="en-CA"/>
          </a:p>
        </p:txBody>
      </p:sp>
    </p:spTree>
    <p:extLst>
      <p:ext uri="{BB962C8B-B14F-4D97-AF65-F5344CB8AC3E}">
        <p14:creationId xmlns:p14="http://schemas.microsoft.com/office/powerpoint/2010/main" val="2060207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5DD73E5-A351-454D-8925-65285C2545EE}" type="slidenum">
              <a:rPr lang="en-CA" smtClean="0"/>
              <a:t>16</a:t>
            </a:fld>
            <a:endParaRPr lang="en-CA"/>
          </a:p>
        </p:txBody>
      </p:sp>
    </p:spTree>
    <p:extLst>
      <p:ext uri="{BB962C8B-B14F-4D97-AF65-F5344CB8AC3E}">
        <p14:creationId xmlns:p14="http://schemas.microsoft.com/office/powerpoint/2010/main" val="2037160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Bereavement counseling is billed under the OHIP number of the individual receiving that service using the standard OHIP counseling fee codes. Bereavement counseling can be billed for an individual or for a group as, for example, if a physician saw more than one family member in the same visit.  Again, this is billed in units of 20 min with appropriate documentation of the visit and times.</a:t>
            </a:r>
          </a:p>
          <a:p>
            <a:endParaRPr lang="en-CA" dirty="0"/>
          </a:p>
          <a:p>
            <a:r>
              <a:rPr lang="en-CA" dirty="0"/>
              <a:t>For an individual, a physician can bill a maximum of three unit of K013 annually for any patient. After three units, any additional units are billed as K033 with the reduced fee.  For group counseling, K040 is billed when none of the group has received 3 or more units of K013 plus K040 that year. If any of the group have passed that threshold the session is billed using K041 for all of the group.</a:t>
            </a:r>
          </a:p>
        </p:txBody>
      </p:sp>
      <p:sp>
        <p:nvSpPr>
          <p:cNvPr id="4" name="Slide Number Placeholder 3"/>
          <p:cNvSpPr>
            <a:spLocks noGrp="1"/>
          </p:cNvSpPr>
          <p:nvPr>
            <p:ph type="sldNum" sz="quarter" idx="5"/>
          </p:nvPr>
        </p:nvSpPr>
        <p:spPr/>
        <p:txBody>
          <a:bodyPr/>
          <a:lstStyle/>
          <a:p>
            <a:fld id="{25DD73E5-A351-454D-8925-65285C2545EE}" type="slidenum">
              <a:rPr lang="en-CA" smtClean="0"/>
              <a:t>17</a:t>
            </a:fld>
            <a:endParaRPr lang="en-CA"/>
          </a:p>
        </p:txBody>
      </p:sp>
    </p:spTree>
    <p:extLst>
      <p:ext uri="{BB962C8B-B14F-4D97-AF65-F5344CB8AC3E}">
        <p14:creationId xmlns:p14="http://schemas.microsoft.com/office/powerpoint/2010/main" val="2240143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Before finishing this module, I’d like to highlight several other issues about billing for palliative care services.</a:t>
            </a:r>
          </a:p>
          <a:p>
            <a:endParaRPr lang="en-CA" dirty="0"/>
          </a:p>
          <a:p>
            <a:r>
              <a:rPr lang="en-CA" dirty="0"/>
              <a:t>When providing care for patients in hospital, the usual hospital care codes apply.  The one exception to that is the daily visit fee.  If you are visiting a patient for purposes of providing palliative care in hospital, the C882 code should be used rather than C002.  The fee for the C882 is the same as C002 however, a  the weekly limits on C002 don’t apply to C882.  While these weekly limits don’t apply until a patient has been in hospital for five weeks, it is useful to be aware of this issue. In Complex Continuing Care units or Rehabilitation Units, the weekly limits to daily visits occur earlier and the W882 code should be used where appropriate.</a:t>
            </a:r>
          </a:p>
          <a:p>
            <a:endParaRPr lang="en-CA" dirty="0"/>
          </a:p>
          <a:p>
            <a:r>
              <a:rPr lang="en-CA" dirty="0"/>
              <a:t>It should be noted that for physicians working in a Family Health Organization, the C882 fee code is included in the basket of services captured by the capitation payment and can only be shadow billed.</a:t>
            </a:r>
          </a:p>
          <a:p>
            <a:endParaRPr lang="en-CA" dirty="0"/>
          </a:p>
          <a:p>
            <a:r>
              <a:rPr lang="en-CA" dirty="0"/>
              <a:t>As noted earlier, when a palliative care visit in hospital meets the time criteria for K023, that code can be used for that visit. It should be noted that K023 cannot be billed in conjunction with the codes for the first, second and last hospital days – C122, 123 and 124. The only time where one might bill K023 is when a physician spent enough time to qualify for 2 units of K023 on one of those days.  In that instance, omitting the C code and billing 2 units of K023 would be appropriate.</a:t>
            </a:r>
          </a:p>
        </p:txBody>
      </p:sp>
      <p:sp>
        <p:nvSpPr>
          <p:cNvPr id="4" name="Slide Number Placeholder 3"/>
          <p:cNvSpPr>
            <a:spLocks noGrp="1"/>
          </p:cNvSpPr>
          <p:nvPr>
            <p:ph type="sldNum" sz="quarter" idx="5"/>
          </p:nvPr>
        </p:nvSpPr>
        <p:spPr/>
        <p:txBody>
          <a:bodyPr/>
          <a:lstStyle/>
          <a:p>
            <a:fld id="{25DD73E5-A351-454D-8925-65285C2545EE}" type="slidenum">
              <a:rPr lang="en-CA" smtClean="0"/>
              <a:t>18</a:t>
            </a:fld>
            <a:endParaRPr lang="en-CA"/>
          </a:p>
        </p:txBody>
      </p:sp>
    </p:spTree>
    <p:extLst>
      <p:ext uri="{BB962C8B-B14F-4D97-AF65-F5344CB8AC3E}">
        <p14:creationId xmlns:p14="http://schemas.microsoft.com/office/powerpoint/2010/main" val="3787350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While the average prognosis for patients entering long-term care homes is relatively short, it would not be appropriate to bill palliative care fee codes for all of these patients.  As discussed earlier, the tools used to guide identification of patients with palliative care needs can be helpful in deciding when to use palliative care fee codes for this patient population. It will be important to document advanced, progressive illness with evidence of significant decline.</a:t>
            </a:r>
          </a:p>
          <a:p>
            <a:endParaRPr lang="en-CA" dirty="0"/>
          </a:p>
          <a:p>
            <a:r>
              <a:rPr lang="en-CA" dirty="0"/>
              <a:t>Many physicians bill for care in long-term care homes using the monthly management fee code – W010.  This is billed monthly and includes most palliative care services including those that would be encompassed by the G512 code.  The one service that is not included is K023 which can be used when the criteria for that code are met.</a:t>
            </a:r>
          </a:p>
          <a:p>
            <a:endParaRPr lang="en-CA" dirty="0"/>
          </a:p>
          <a:p>
            <a:r>
              <a:rPr lang="en-CA" dirty="0"/>
              <a:t>If a physician decides that she or he would like to switch to using individual palliative care fee codes, that physician would need to notify their local OHIP claim office of that intent and the reasons for that.  Subsequent claims would need to be submitted for manual review.  Most of the fee codes used here are the same as described earlier only with a “W” prefix.  The daily visit code for a visit less than 20 minutes is W872.  </a:t>
            </a:r>
          </a:p>
          <a:p>
            <a:endParaRPr lang="en-CA" dirty="0"/>
          </a:p>
          <a:p>
            <a:r>
              <a:rPr lang="en-CA" dirty="0"/>
              <a:t>The exception to this recommendation would be physicians working in FHO or FHN who have rostered patients in a LTC home.  </a:t>
            </a:r>
            <a:r>
              <a:rPr lang="en-CA" dirty="0" err="1"/>
              <a:t>Derostering</a:t>
            </a:r>
            <a:r>
              <a:rPr lang="en-CA" dirty="0"/>
              <a:t> patients for the purposes of billing fee for service codes is not an option.  In these instances, a physician would continue to bill the monthly management fee and shadow bill for the individual services.</a:t>
            </a:r>
          </a:p>
          <a:p>
            <a:endParaRPr lang="en-CA" dirty="0"/>
          </a:p>
          <a:p>
            <a:endParaRPr lang="en-CA" dirty="0"/>
          </a:p>
        </p:txBody>
      </p:sp>
      <p:sp>
        <p:nvSpPr>
          <p:cNvPr id="4" name="Slide Number Placeholder 3"/>
          <p:cNvSpPr>
            <a:spLocks noGrp="1"/>
          </p:cNvSpPr>
          <p:nvPr>
            <p:ph type="sldNum" sz="quarter" idx="5"/>
          </p:nvPr>
        </p:nvSpPr>
        <p:spPr/>
        <p:txBody>
          <a:bodyPr/>
          <a:lstStyle/>
          <a:p>
            <a:fld id="{25DD73E5-A351-454D-8925-65285C2545EE}" type="slidenum">
              <a:rPr lang="en-CA" smtClean="0"/>
              <a:t>19</a:t>
            </a:fld>
            <a:endParaRPr lang="en-CA"/>
          </a:p>
        </p:txBody>
      </p:sp>
    </p:spTree>
    <p:extLst>
      <p:ext uri="{BB962C8B-B14F-4D97-AF65-F5344CB8AC3E}">
        <p14:creationId xmlns:p14="http://schemas.microsoft.com/office/powerpoint/2010/main" val="744419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5DD73E5-A351-454D-8925-65285C2545EE}" type="slidenum">
              <a:rPr lang="en-CA" smtClean="0"/>
              <a:t>2</a:t>
            </a:fld>
            <a:endParaRPr lang="en-CA"/>
          </a:p>
        </p:txBody>
      </p:sp>
    </p:spTree>
    <p:extLst>
      <p:ext uri="{BB962C8B-B14F-4D97-AF65-F5344CB8AC3E}">
        <p14:creationId xmlns:p14="http://schemas.microsoft.com/office/powerpoint/2010/main" val="2720220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For physicians working in family health organizations and family health networks I have already highlighted most of the differences in billing for palliative care services.  To recap, the key issues are those services included in the basket of services encompassed by the capitation payment for rostered patients. For both FHO and FHN, outside of the LTC setting, most palliative care services are outside of the basket of services and are billed on a fee-for-service basis.  Those services, listed here, that are within the basket, are shadow-billed and a 15% premium is paid on those services. Note that there is a slight difference between the basket of services for FHOs and FHNs.</a:t>
            </a:r>
          </a:p>
          <a:p>
            <a:endParaRPr lang="en-CA" dirty="0"/>
          </a:p>
          <a:p>
            <a:r>
              <a:rPr lang="en-CA"/>
              <a:t>For these same </a:t>
            </a:r>
            <a:r>
              <a:rPr lang="en-CA" dirty="0"/>
              <a:t>physicians rostering patients in LTC, the basket of included services is listed here. It should be noted that K023 is outside of the basket and can still be billed on a fee-for-service basis. Again, a15% premium is paid on shadow-billed claims. As noted previously switching over to fee-for-service billing in this situation is not likely to be possible.</a:t>
            </a:r>
          </a:p>
          <a:p>
            <a:endParaRPr lang="en-CA" dirty="0"/>
          </a:p>
          <a:p>
            <a:r>
              <a:rPr lang="en-CA" dirty="0"/>
              <a:t>Finally, physicians working in these models are able to bill fee-for-service for non-rostered patients, however, there are annual maximums for the total amount of billing of all codes for this patient population.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DD73E5-A351-454D-8925-65285C2545E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008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addition to the fees codes that physicians submit for payment, there is an annual bonus available to physicians who provide palliative care services.  This bonus does not require submission of a bill to OHIP;  OHIP automatically captures when physicians provide one of the eligible services, have met the volume requirements and then makes the appropriate payments.  You will also note that there are two levels of bonuses; levels A is available to all physicians and  Levels C is only available to physicians working in FHOs and FHNs.</a:t>
            </a:r>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DD73E5-A351-454D-8925-65285C2545E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5186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Before we finish, on the next two slides is the completed list of the fee codes that are commonly used when providing palliative care.  To review the detail for any of these fee codes, I would also recommend looking at the OHIP Schedule of Benefits.</a:t>
            </a:r>
          </a:p>
        </p:txBody>
      </p:sp>
      <p:sp>
        <p:nvSpPr>
          <p:cNvPr id="4" name="Slide Number Placeholder 3"/>
          <p:cNvSpPr>
            <a:spLocks noGrp="1"/>
          </p:cNvSpPr>
          <p:nvPr>
            <p:ph type="sldNum" sz="quarter" idx="5"/>
          </p:nvPr>
        </p:nvSpPr>
        <p:spPr/>
        <p:txBody>
          <a:bodyPr/>
          <a:lstStyle/>
          <a:p>
            <a:fld id="{25DD73E5-A351-454D-8925-65285C2545EE}" type="slidenum">
              <a:rPr lang="en-CA" smtClean="0"/>
              <a:t>22</a:t>
            </a:fld>
            <a:endParaRPr lang="en-CA"/>
          </a:p>
        </p:txBody>
      </p:sp>
    </p:spTree>
    <p:extLst>
      <p:ext uri="{BB962C8B-B14F-4D97-AF65-F5344CB8AC3E}">
        <p14:creationId xmlns:p14="http://schemas.microsoft.com/office/powerpoint/2010/main" val="3933012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5DD73E5-A351-454D-8925-65285C2545EE}" type="slidenum">
              <a:rPr lang="en-CA" smtClean="0"/>
              <a:t>23</a:t>
            </a:fld>
            <a:endParaRPr lang="en-CA"/>
          </a:p>
        </p:txBody>
      </p:sp>
    </p:spTree>
    <p:extLst>
      <p:ext uri="{BB962C8B-B14F-4D97-AF65-F5344CB8AC3E}">
        <p14:creationId xmlns:p14="http://schemas.microsoft.com/office/powerpoint/2010/main" val="522775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5DD73E5-A351-454D-8925-65285C2545EE}" type="slidenum">
              <a:rPr lang="en-CA" smtClean="0"/>
              <a:t>24</a:t>
            </a:fld>
            <a:endParaRPr lang="en-CA"/>
          </a:p>
        </p:txBody>
      </p:sp>
    </p:spTree>
    <p:extLst>
      <p:ext uri="{BB962C8B-B14F-4D97-AF65-F5344CB8AC3E}">
        <p14:creationId xmlns:p14="http://schemas.microsoft.com/office/powerpoint/2010/main" val="19857406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You’ve come to the end of this module on billing for palliative care. I hope it has been helpful for you to become aware of the range of billing options for this patient population.</a:t>
            </a:r>
          </a:p>
          <a:p>
            <a:endParaRPr lang="en-CA" dirty="0"/>
          </a:p>
          <a:p>
            <a:r>
              <a:rPr lang="en-CA" dirty="0"/>
              <a:t>I have inserted a link to the OHIP schedule of benefits and remind about the OMA guide to Palliative Care Billing on their website</a:t>
            </a:r>
          </a:p>
          <a:p>
            <a:endParaRPr lang="en-CA" dirty="0"/>
          </a:p>
          <a:p>
            <a:r>
              <a:rPr lang="en-CA" dirty="0"/>
              <a:t>Thank you for taking the time to view this module.</a:t>
            </a:r>
          </a:p>
        </p:txBody>
      </p:sp>
      <p:sp>
        <p:nvSpPr>
          <p:cNvPr id="4" name="Slide Number Placeholder 3"/>
          <p:cNvSpPr>
            <a:spLocks noGrp="1"/>
          </p:cNvSpPr>
          <p:nvPr>
            <p:ph type="sldNum" sz="quarter" idx="5"/>
          </p:nvPr>
        </p:nvSpPr>
        <p:spPr/>
        <p:txBody>
          <a:bodyPr/>
          <a:lstStyle/>
          <a:p>
            <a:fld id="{25DD73E5-A351-454D-8925-65285C2545EE}" type="slidenum">
              <a:rPr lang="en-CA" smtClean="0"/>
              <a:t>25</a:t>
            </a:fld>
            <a:endParaRPr lang="en-CA"/>
          </a:p>
        </p:txBody>
      </p:sp>
    </p:spTree>
    <p:extLst>
      <p:ext uri="{BB962C8B-B14F-4D97-AF65-F5344CB8AC3E}">
        <p14:creationId xmlns:p14="http://schemas.microsoft.com/office/powerpoint/2010/main" val="2179159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When a physician requests and engages in a telephone conversation with another physician who has the expertise to provide advice about a particular patient’s care, this activity is a billable service.  As noted here, there are fee codes for both the referring physician and consulting physician and the requirements are the same for both physicians.  The minimum time for the call is 10 minutes per day and that time does not need to be continuous.  Documentation should include the start and stop times, the reasons for the consultation and the recommendations for care.</a:t>
            </a:r>
          </a:p>
          <a:p>
            <a:endParaRPr lang="en-CA" dirty="0"/>
          </a:p>
          <a:p>
            <a:r>
              <a:rPr lang="en-CA" dirty="0"/>
              <a:t>Phone conversations that are focused on a discussion about a transfer of care or a request for in-person consultation are not eligible for this fee code. Likewise, a phone conversation that takes place on the day before or the day of an in-person consultation is also not eligible.</a:t>
            </a:r>
          </a:p>
        </p:txBody>
      </p:sp>
      <p:sp>
        <p:nvSpPr>
          <p:cNvPr id="4" name="Slide Number Placeholder 3"/>
          <p:cNvSpPr>
            <a:spLocks noGrp="1"/>
          </p:cNvSpPr>
          <p:nvPr>
            <p:ph type="sldNum" sz="quarter" idx="5"/>
          </p:nvPr>
        </p:nvSpPr>
        <p:spPr/>
        <p:txBody>
          <a:bodyPr/>
          <a:lstStyle/>
          <a:p>
            <a:fld id="{25DD73E5-A351-454D-8925-65285C2545EE}" type="slidenum">
              <a:rPr lang="en-CA" smtClean="0"/>
              <a:t>3</a:t>
            </a:fld>
            <a:endParaRPr lang="en-CA"/>
          </a:p>
        </p:txBody>
      </p:sp>
    </p:spTree>
    <p:extLst>
      <p:ext uri="{BB962C8B-B14F-4D97-AF65-F5344CB8AC3E}">
        <p14:creationId xmlns:p14="http://schemas.microsoft.com/office/powerpoint/2010/main" val="3572656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Similar to telephone consultations, a physician may reach out to a physician with expertise by electronic means.  This can occur by simple email exchange or through a organized e-consult system. Again, there are corresponding codes for the referring and consulting physicians with similar documentation requirements apart from recording start and stop times.  As noted here, there are maximums to the number of times this service can be billed. Similar to telephone consultations, electronic communications devoted to referrals, transfer of care or directly adjacent to an in-person consult are not eligible.</a:t>
            </a:r>
          </a:p>
        </p:txBody>
      </p:sp>
      <p:sp>
        <p:nvSpPr>
          <p:cNvPr id="4" name="Slide Number Placeholder 3"/>
          <p:cNvSpPr>
            <a:spLocks noGrp="1"/>
          </p:cNvSpPr>
          <p:nvPr>
            <p:ph type="sldNum" sz="quarter" idx="5"/>
          </p:nvPr>
        </p:nvSpPr>
        <p:spPr/>
        <p:txBody>
          <a:bodyPr/>
          <a:lstStyle/>
          <a:p>
            <a:fld id="{25DD73E5-A351-454D-8925-65285C2545EE}" type="slidenum">
              <a:rPr lang="en-CA" smtClean="0"/>
              <a:t>4</a:t>
            </a:fld>
            <a:endParaRPr lang="en-CA"/>
          </a:p>
        </p:txBody>
      </p:sp>
    </p:spTree>
    <p:extLst>
      <p:ext uri="{BB962C8B-B14F-4D97-AF65-F5344CB8AC3E}">
        <p14:creationId xmlns:p14="http://schemas.microsoft.com/office/powerpoint/2010/main" val="3911761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5DD73E5-A351-454D-8925-65285C2545EE}" type="slidenum">
              <a:rPr lang="en-CA" smtClean="0"/>
              <a:t>5</a:t>
            </a:fld>
            <a:endParaRPr lang="en-CA"/>
          </a:p>
        </p:txBody>
      </p:sp>
    </p:spTree>
    <p:extLst>
      <p:ext uri="{BB962C8B-B14F-4D97-AF65-F5344CB8AC3E}">
        <p14:creationId xmlns:p14="http://schemas.microsoft.com/office/powerpoint/2010/main" val="3514198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When a physician meets with family members to discuss the care of a terminally ill patient, this is billable as counseling. The K015 code, like K023, is billed in time units with a record of the start and stop times.  The meeting must be pre-booked. In other words, a spontaneous discussion in the home or hospital does not qualify. The K015 is billed using the patient’s OHIP number.</a:t>
            </a:r>
          </a:p>
          <a:p>
            <a:endParaRPr lang="en-CA" dirty="0"/>
          </a:p>
          <a:p>
            <a:r>
              <a:rPr lang="en-CA" dirty="0"/>
              <a:t>For physicians working in one of the capitated patient enrollment models – FHO or FHN - K015 is included in the basket of services encompassed by the capitation payment but should be shadow billed.</a:t>
            </a:r>
          </a:p>
        </p:txBody>
      </p:sp>
      <p:sp>
        <p:nvSpPr>
          <p:cNvPr id="4" name="Slide Number Placeholder 3"/>
          <p:cNvSpPr>
            <a:spLocks noGrp="1"/>
          </p:cNvSpPr>
          <p:nvPr>
            <p:ph type="sldNum" sz="quarter" idx="5"/>
          </p:nvPr>
        </p:nvSpPr>
        <p:spPr/>
        <p:txBody>
          <a:bodyPr/>
          <a:lstStyle/>
          <a:p>
            <a:fld id="{25DD73E5-A351-454D-8925-65285C2545EE}" type="slidenum">
              <a:rPr lang="en-CA" smtClean="0"/>
              <a:t>6</a:t>
            </a:fld>
            <a:endParaRPr lang="en-CA"/>
          </a:p>
        </p:txBody>
      </p:sp>
    </p:spTree>
    <p:extLst>
      <p:ext uri="{BB962C8B-B14F-4D97-AF65-F5344CB8AC3E}">
        <p14:creationId xmlns:p14="http://schemas.microsoft.com/office/powerpoint/2010/main" val="1805467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While not specific to our case, another code to highlight is K002, the code for interviews with substitute decision makers for an incapable patient. This is also a pre-booked, time-based service. The two limitations on this code are that the interview cannot be solely to obtain a patient history nor to obtain consent for treatment.  This would be a code to use for a detailed goals of care discussion for an incapable patient.</a:t>
            </a:r>
          </a:p>
          <a:p>
            <a:endParaRPr lang="en-CA" dirty="0"/>
          </a:p>
          <a:p>
            <a:r>
              <a:rPr lang="en-CA" dirty="0"/>
              <a:t>If the patient is present and alert, K023 could also be used for this type of interview.  This would be of benefit for FHO or FHN physicians since K002 is also a code included in the basket of service and can only be shadow billed.</a:t>
            </a:r>
          </a:p>
        </p:txBody>
      </p:sp>
      <p:sp>
        <p:nvSpPr>
          <p:cNvPr id="4" name="Slide Number Placeholder 3"/>
          <p:cNvSpPr>
            <a:spLocks noGrp="1"/>
          </p:cNvSpPr>
          <p:nvPr>
            <p:ph type="sldNum" sz="quarter" idx="5"/>
          </p:nvPr>
        </p:nvSpPr>
        <p:spPr/>
        <p:txBody>
          <a:bodyPr/>
          <a:lstStyle/>
          <a:p>
            <a:fld id="{25DD73E5-A351-454D-8925-65285C2545EE}" type="slidenum">
              <a:rPr lang="en-CA" smtClean="0"/>
              <a:t>7</a:t>
            </a:fld>
            <a:endParaRPr lang="en-CA"/>
          </a:p>
        </p:txBody>
      </p:sp>
    </p:spTree>
    <p:extLst>
      <p:ext uri="{BB962C8B-B14F-4D97-AF65-F5344CB8AC3E}">
        <p14:creationId xmlns:p14="http://schemas.microsoft.com/office/powerpoint/2010/main" val="33900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Case conferences are billed according to the setting to which they apply. The requirements for any setting are virtually identical.  The conferences must be pre-booked and include at least 2 regulated health professionals in addition to the most responsible physician. The conference can take place in person, by phone or video conference. As always, the conference needs to be documented.</a:t>
            </a:r>
          </a:p>
          <a:p>
            <a:endParaRPr lang="en-CA" dirty="0"/>
          </a:p>
          <a:p>
            <a:r>
              <a:rPr lang="en-CA" dirty="0"/>
              <a:t>These codes are billed in units with the units being in 10 minute increments.  For any one patient, there are maximums for each conference and for a 12 month period.  Note that the K700 code is within the basket of services for FHO/FHN physicians and can only be shadow billed.</a:t>
            </a:r>
          </a:p>
          <a:p>
            <a:endParaRPr lang="en-CA" dirty="0"/>
          </a:p>
          <a:p>
            <a:r>
              <a:rPr lang="en-CA" dirty="0"/>
              <a:t>As a reminder, ad-hoc telephone conversations or bedside conversations with nurses, coordinators or other health care providers are not eligible for these case conference codes.  Those conversations are part of the elements of care encompassed by the weekly Palliative Care Case Management code – G512.</a:t>
            </a:r>
          </a:p>
        </p:txBody>
      </p:sp>
      <p:sp>
        <p:nvSpPr>
          <p:cNvPr id="4" name="Slide Number Placeholder 3"/>
          <p:cNvSpPr>
            <a:spLocks noGrp="1"/>
          </p:cNvSpPr>
          <p:nvPr>
            <p:ph type="sldNum" sz="quarter" idx="5"/>
          </p:nvPr>
        </p:nvSpPr>
        <p:spPr/>
        <p:txBody>
          <a:bodyPr/>
          <a:lstStyle/>
          <a:p>
            <a:fld id="{25DD73E5-A351-454D-8925-65285C2545EE}" type="slidenum">
              <a:rPr lang="en-CA" smtClean="0"/>
              <a:t>8</a:t>
            </a:fld>
            <a:endParaRPr lang="en-CA"/>
          </a:p>
        </p:txBody>
      </p:sp>
    </p:spTree>
    <p:extLst>
      <p:ext uri="{BB962C8B-B14F-4D97-AF65-F5344CB8AC3E}">
        <p14:creationId xmlns:p14="http://schemas.microsoft.com/office/powerpoint/2010/main" val="3151927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Returning to the requests for meetings about Joseph’s care…read the slide.</a:t>
            </a:r>
          </a:p>
          <a:p>
            <a:endParaRPr lang="en-CA" dirty="0"/>
          </a:p>
          <a:p>
            <a:r>
              <a:rPr lang="en-CA" dirty="0"/>
              <a:t>For your meeting with Joseph’s daughter you would bill one unit of K015 to Joseph’s OHIP number for a total of $62.75.  For the case conference you would bill 3 units of K700 for a total of $94.05.</a:t>
            </a:r>
          </a:p>
        </p:txBody>
      </p:sp>
      <p:sp>
        <p:nvSpPr>
          <p:cNvPr id="4" name="Slide Number Placeholder 3"/>
          <p:cNvSpPr>
            <a:spLocks noGrp="1"/>
          </p:cNvSpPr>
          <p:nvPr>
            <p:ph type="sldNum" sz="quarter" idx="5"/>
          </p:nvPr>
        </p:nvSpPr>
        <p:spPr/>
        <p:txBody>
          <a:bodyPr/>
          <a:lstStyle/>
          <a:p>
            <a:fld id="{25DD73E5-A351-454D-8925-65285C2545EE}" type="slidenum">
              <a:rPr lang="en-CA" smtClean="0"/>
              <a:t>9</a:t>
            </a:fld>
            <a:endParaRPr lang="en-CA"/>
          </a:p>
        </p:txBody>
      </p:sp>
    </p:spTree>
    <p:extLst>
      <p:ext uri="{BB962C8B-B14F-4D97-AF65-F5344CB8AC3E}">
        <p14:creationId xmlns:p14="http://schemas.microsoft.com/office/powerpoint/2010/main" val="3213075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81027F33-5C5D-4E84-925D-2C9911A3D147}" type="datetimeFigureOut">
              <a:rPr lang="en-CA" smtClean="0"/>
              <a:t>2019-10-04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45D8CA2-F2D7-4455-8560-7B764247CDF8}" type="slidenum">
              <a:rPr lang="en-CA" smtClean="0"/>
              <a:t>‹#›</a:t>
            </a:fld>
            <a:endParaRPr lang="en-CA"/>
          </a:p>
        </p:txBody>
      </p:sp>
      <p:cxnSp>
        <p:nvCxnSpPr>
          <p:cNvPr id="8" name="Straight Connector 7"/>
          <p:cNvCxnSpPr/>
          <p:nvPr/>
        </p:nvCxnSpPr>
        <p:spPr>
          <a:xfrm flipV="1">
            <a:off x="6203200" y="5182220"/>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635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027F33-5C5D-4E84-925D-2C9911A3D147}" type="datetimeFigureOut">
              <a:rPr lang="en-CA" smtClean="0"/>
              <a:t>2019-10-04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45D8CA2-F2D7-4455-8560-7B764247CDF8}" type="slidenum">
              <a:rPr lang="en-CA" smtClean="0"/>
              <a:t>‹#›</a:t>
            </a:fld>
            <a:endParaRPr lang="en-CA"/>
          </a:p>
        </p:txBody>
      </p:sp>
    </p:spTree>
    <p:extLst>
      <p:ext uri="{BB962C8B-B14F-4D97-AF65-F5344CB8AC3E}">
        <p14:creationId xmlns:p14="http://schemas.microsoft.com/office/powerpoint/2010/main" val="1803131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027F33-5C5D-4E84-925D-2C9911A3D147}" type="datetimeFigureOut">
              <a:rPr lang="en-CA" smtClean="0"/>
              <a:t>2019-10-04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45D8CA2-F2D7-4455-8560-7B764247CDF8}" type="slidenum">
              <a:rPr lang="en-CA" smtClean="0"/>
              <a:t>‹#›</a:t>
            </a:fld>
            <a:endParaRPr lang="en-CA"/>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9556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457200" indent="-457200">
              <a:buFont typeface="Arial" panose="020B0604020202020204" pitchFamily="34" charset="0"/>
              <a:buChar char="•"/>
              <a:defRPr sz="2800"/>
            </a:lvl1pPr>
            <a:lvl7pPr>
              <a:defRPr sz="2800"/>
            </a:lvl7pPr>
          </a:lstStyle>
          <a:p>
            <a:pPr lvl="0"/>
            <a:r>
              <a:rPr lang="en-US" dirty="0"/>
              <a:t>Click to edit Master text styles</a:t>
            </a:r>
          </a:p>
          <a:p>
            <a:pPr lvl="6"/>
            <a:r>
              <a:rPr lang="en-US" dirty="0"/>
              <a:t>Second level</a:t>
            </a:r>
          </a:p>
          <a:p>
            <a:pPr lvl="6"/>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1027F33-5C5D-4E84-925D-2C9911A3D147}" type="datetimeFigureOut">
              <a:rPr lang="en-CA" smtClean="0"/>
              <a:t>2019-10-04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45D8CA2-F2D7-4455-8560-7B764247CDF8}" type="slidenum">
              <a:rPr lang="en-CA" smtClean="0"/>
              <a:t>‹#›</a:t>
            </a:fld>
            <a:endParaRPr lang="en-CA"/>
          </a:p>
        </p:txBody>
      </p:sp>
    </p:spTree>
    <p:extLst>
      <p:ext uri="{BB962C8B-B14F-4D97-AF65-F5344CB8AC3E}">
        <p14:creationId xmlns:p14="http://schemas.microsoft.com/office/powerpoint/2010/main" val="2578653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027F33-5C5D-4E84-925D-2C9911A3D147}" type="datetimeFigureOut">
              <a:rPr lang="en-CA" smtClean="0"/>
              <a:t>2019-10-04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45D8CA2-F2D7-4455-8560-7B764247CDF8}" type="slidenum">
              <a:rPr lang="en-CA" smtClean="0"/>
              <a:t>‹#›</a:t>
            </a:fld>
            <a:endParaRPr lang="en-CA"/>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1417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027F33-5C5D-4E84-925D-2C9911A3D147}" type="datetimeFigureOut">
              <a:rPr lang="en-CA" smtClean="0"/>
              <a:t>2019-10-04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45D8CA2-F2D7-4455-8560-7B764247CDF8}" type="slidenum">
              <a:rPr lang="en-CA" smtClean="0"/>
              <a:t>‹#›</a:t>
            </a:fld>
            <a:endParaRPr lang="en-CA"/>
          </a:p>
        </p:txBody>
      </p:sp>
    </p:spTree>
    <p:extLst>
      <p:ext uri="{BB962C8B-B14F-4D97-AF65-F5344CB8AC3E}">
        <p14:creationId xmlns:p14="http://schemas.microsoft.com/office/powerpoint/2010/main" val="3693502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027F33-5C5D-4E84-925D-2C9911A3D147}" type="datetimeFigureOut">
              <a:rPr lang="en-CA" smtClean="0"/>
              <a:t>2019-10-04</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845D8CA2-F2D7-4455-8560-7B764247CDF8}" type="slidenum">
              <a:rPr lang="en-CA" smtClean="0"/>
              <a:t>‹#›</a:t>
            </a:fld>
            <a:endParaRPr lang="en-CA"/>
          </a:p>
        </p:txBody>
      </p:sp>
    </p:spTree>
    <p:extLst>
      <p:ext uri="{BB962C8B-B14F-4D97-AF65-F5344CB8AC3E}">
        <p14:creationId xmlns:p14="http://schemas.microsoft.com/office/powerpoint/2010/main" val="3848975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027F33-5C5D-4E84-925D-2C9911A3D147}" type="datetimeFigureOut">
              <a:rPr lang="en-CA" smtClean="0"/>
              <a:t>2019-10-04</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845D8CA2-F2D7-4455-8560-7B764247CDF8}" type="slidenum">
              <a:rPr lang="en-CA" smtClean="0"/>
              <a:t>‹#›</a:t>
            </a:fld>
            <a:endParaRPr lang="en-CA"/>
          </a:p>
        </p:txBody>
      </p:sp>
    </p:spTree>
    <p:extLst>
      <p:ext uri="{BB962C8B-B14F-4D97-AF65-F5344CB8AC3E}">
        <p14:creationId xmlns:p14="http://schemas.microsoft.com/office/powerpoint/2010/main" val="3527438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027F33-5C5D-4E84-925D-2C9911A3D147}" type="datetimeFigureOut">
              <a:rPr lang="en-CA" smtClean="0"/>
              <a:t>2019-10-04</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845D8CA2-F2D7-4455-8560-7B764247CDF8}" type="slidenum">
              <a:rPr lang="en-CA" smtClean="0"/>
              <a:t>‹#›</a:t>
            </a:fld>
            <a:endParaRPr lang="en-CA"/>
          </a:p>
        </p:txBody>
      </p:sp>
    </p:spTree>
    <p:extLst>
      <p:ext uri="{BB962C8B-B14F-4D97-AF65-F5344CB8AC3E}">
        <p14:creationId xmlns:p14="http://schemas.microsoft.com/office/powerpoint/2010/main" val="1121137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027F33-5C5D-4E84-925D-2C9911A3D147}" type="datetimeFigureOut">
              <a:rPr lang="en-CA" smtClean="0"/>
              <a:t>2019-10-04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45D8CA2-F2D7-4455-8560-7B764247CDF8}" type="slidenum">
              <a:rPr lang="en-CA" smtClean="0"/>
              <a:t>‹#›</a:t>
            </a:fld>
            <a:endParaRPr lang="en-CA"/>
          </a:p>
        </p:txBody>
      </p:sp>
    </p:spTree>
    <p:extLst>
      <p:ext uri="{BB962C8B-B14F-4D97-AF65-F5344CB8AC3E}">
        <p14:creationId xmlns:p14="http://schemas.microsoft.com/office/powerpoint/2010/main" val="4208773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027F33-5C5D-4E84-925D-2C9911A3D147}" type="datetimeFigureOut">
              <a:rPr lang="en-CA" smtClean="0"/>
              <a:t>2019-10-04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45D8CA2-F2D7-4455-8560-7B764247CDF8}" type="slidenum">
              <a:rPr lang="en-CA" smtClean="0"/>
              <a:t>‹#›</a:t>
            </a:fld>
            <a:endParaRPr lang="en-CA"/>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4618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81027F33-5C5D-4E84-925D-2C9911A3D147}" type="datetimeFigureOut">
              <a:rPr lang="en-CA" smtClean="0"/>
              <a:t>2019-10-04</a:t>
            </a:fld>
            <a:endParaRPr lang="en-CA"/>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CA"/>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845D8CA2-F2D7-4455-8560-7B764247CDF8}" type="slidenum">
              <a:rPr lang="en-CA" smtClean="0"/>
              <a:t>‹#›</a:t>
            </a:fld>
            <a:endParaRPr lang="en-CA"/>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384933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s://www.oma.org/wp-content/uploads/private/QRG-PalliativeCare-9Aug18.pdf" TargetMode="External"/><Relationship Id="rId5" Type="http://schemas.openxmlformats.org/officeDocument/2006/relationships/hyperlink" Target="http://www.health.gov.on.ca/en/pro/programs/ohip/sob/physserv/sob_master20181115.pdf" TargetMode="External"/><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CDD37-97A6-425D-8BC9-F19BE6932C18}"/>
              </a:ext>
            </a:extLst>
          </p:cNvPr>
          <p:cNvSpPr>
            <a:spLocks noGrp="1"/>
          </p:cNvSpPr>
          <p:nvPr>
            <p:ph type="ctrTitle"/>
          </p:nvPr>
        </p:nvSpPr>
        <p:spPr>
          <a:xfrm>
            <a:off x="194797" y="4745133"/>
            <a:ext cx="5651709" cy="1893045"/>
          </a:xfrm>
        </p:spPr>
        <p:txBody>
          <a:bodyPr>
            <a:normAutofit fontScale="90000"/>
          </a:bodyPr>
          <a:lstStyle/>
          <a:p>
            <a:pPr algn="l"/>
            <a:r>
              <a:rPr lang="en-CA" dirty="0"/>
              <a:t>Billing for Palliative Care in Primary </a:t>
            </a:r>
            <a:r>
              <a:rPr lang="en-CA" dirty="0" smtClean="0"/>
              <a:t>Care:</a:t>
            </a:r>
            <a:br>
              <a:rPr lang="en-CA" dirty="0" smtClean="0"/>
            </a:br>
            <a:r>
              <a:rPr lang="en-CA" dirty="0" smtClean="0"/>
              <a:t>Part 2</a:t>
            </a:r>
            <a:endParaRPr lang="en-CA" dirty="0"/>
          </a:p>
        </p:txBody>
      </p:sp>
      <p:sp>
        <p:nvSpPr>
          <p:cNvPr id="3" name="Subtitle 2">
            <a:extLst>
              <a:ext uri="{FF2B5EF4-FFF2-40B4-BE49-F238E27FC236}">
                <a16:creationId xmlns:a16="http://schemas.microsoft.com/office/drawing/2014/main" id="{EEE9F6BA-2056-45FD-AE21-2EC659244436}"/>
              </a:ext>
            </a:extLst>
          </p:cNvPr>
          <p:cNvSpPr>
            <a:spLocks noGrp="1"/>
          </p:cNvSpPr>
          <p:nvPr>
            <p:ph type="subTitle" idx="1"/>
          </p:nvPr>
        </p:nvSpPr>
        <p:spPr>
          <a:xfrm>
            <a:off x="6264703" y="4960137"/>
            <a:ext cx="3200400" cy="1463040"/>
          </a:xfrm>
        </p:spPr>
        <p:txBody>
          <a:bodyPr>
            <a:normAutofit/>
          </a:bodyPr>
          <a:lstStyle/>
          <a:p>
            <a:r>
              <a:rPr lang="en-CA" sz="2800" dirty="0"/>
              <a:t>Dr. Bob Sauls</a:t>
            </a:r>
          </a:p>
          <a:p>
            <a:r>
              <a:rPr lang="en-CA" sz="2800" dirty="0"/>
              <a:t>July 2019</a:t>
            </a:r>
          </a:p>
        </p:txBody>
      </p:sp>
      <p:pic>
        <p:nvPicPr>
          <p:cNvPr id="6" name="Picture 5" descr="A close up of a logo&#10;&#10;Description automatically generated">
            <a:extLst>
              <a:ext uri="{FF2B5EF4-FFF2-40B4-BE49-F238E27FC236}">
                <a16:creationId xmlns:a16="http://schemas.microsoft.com/office/drawing/2014/main" id="{9EE0E41F-17AA-4A97-B88A-FDDDBE331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9401" y="4745134"/>
            <a:ext cx="1893045" cy="1893045"/>
          </a:xfrm>
          <a:prstGeom prst="rect">
            <a:avLst/>
          </a:prstGeom>
        </p:spPr>
      </p:pic>
    </p:spTree>
    <p:extLst>
      <p:ext uri="{BB962C8B-B14F-4D97-AF65-F5344CB8AC3E}">
        <p14:creationId xmlns:p14="http://schemas.microsoft.com/office/powerpoint/2010/main" val="12815071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A2E89-DD4C-4012-ACF3-51D05BF70778}"/>
              </a:ext>
            </a:extLst>
          </p:cNvPr>
          <p:cNvSpPr>
            <a:spLocks noGrp="1"/>
          </p:cNvSpPr>
          <p:nvPr>
            <p:ph type="title"/>
          </p:nvPr>
        </p:nvSpPr>
        <p:spPr/>
        <p:txBody>
          <a:bodyPr/>
          <a:lstStyle/>
          <a:p>
            <a:r>
              <a:rPr lang="en-CA" dirty="0"/>
              <a:t>Joseph  5 Follow-up – family Meeting</a:t>
            </a:r>
          </a:p>
        </p:txBody>
      </p:sp>
      <p:sp>
        <p:nvSpPr>
          <p:cNvPr id="3" name="Content Placeholder 2">
            <a:extLst>
              <a:ext uri="{FF2B5EF4-FFF2-40B4-BE49-F238E27FC236}">
                <a16:creationId xmlns:a16="http://schemas.microsoft.com/office/drawing/2014/main" id="{D944006E-5FA8-421D-89BF-0E55809F6924}"/>
              </a:ext>
            </a:extLst>
          </p:cNvPr>
          <p:cNvSpPr>
            <a:spLocks noGrp="1"/>
          </p:cNvSpPr>
          <p:nvPr>
            <p:ph idx="1"/>
          </p:nvPr>
        </p:nvSpPr>
        <p:spPr>
          <a:xfrm>
            <a:off x="1024128" y="2286000"/>
            <a:ext cx="9720071" cy="4023360"/>
          </a:xfrm>
        </p:spPr>
        <p:txBody>
          <a:bodyPr>
            <a:normAutofit lnSpcReduction="10000"/>
          </a:bodyPr>
          <a:lstStyle/>
          <a:p>
            <a:pPr marL="0" indent="0">
              <a:buNone/>
            </a:pPr>
            <a:r>
              <a:rPr lang="en-CA" dirty="0"/>
              <a:t>Following the meeting with Joseph’s daughter and the care team, you arrange a family meeting at Joseph’s home with Joseph, his family, his nurse and care coordinator.  The meeting lasts 55 minutes.</a:t>
            </a:r>
          </a:p>
          <a:p>
            <a:r>
              <a:rPr lang="en-CA" sz="2800" dirty="0"/>
              <a:t>Billing</a:t>
            </a:r>
            <a:endParaRPr lang="en-CA" dirty="0"/>
          </a:p>
          <a:p>
            <a:pPr lvl="6"/>
            <a:r>
              <a:rPr lang="en-CA" dirty="0"/>
              <a:t> K023 x 2</a:t>
            </a:r>
          </a:p>
          <a:p>
            <a:pPr lvl="6"/>
            <a:r>
              <a:rPr lang="en-CA" dirty="0"/>
              <a:t> B998</a:t>
            </a:r>
          </a:p>
          <a:p>
            <a:pPr lvl="6"/>
            <a:r>
              <a:rPr lang="en-CA" dirty="0"/>
              <a:t> B966</a:t>
            </a:r>
          </a:p>
          <a:p>
            <a:pPr lvl="6"/>
            <a:r>
              <a:rPr lang="en-CA" dirty="0"/>
              <a:t> Total bill: $244.40</a:t>
            </a:r>
          </a:p>
          <a:p>
            <a:pPr marL="0" indent="0">
              <a:buNone/>
            </a:pPr>
            <a:endParaRPr lang="en-CA" sz="2800" dirty="0"/>
          </a:p>
        </p:txBody>
      </p:sp>
      <p:pic>
        <p:nvPicPr>
          <p:cNvPr id="7" name="Family meeting">
            <a:hlinkClick r:id="" action="ppaction://media"/>
            <a:extLst>
              <a:ext uri="{FF2B5EF4-FFF2-40B4-BE49-F238E27FC236}">
                <a16:creationId xmlns:a16="http://schemas.microsoft.com/office/drawing/2014/main" id="{6E461EE0-D2D7-4740-AA1F-AA72F3A64B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40999" y="5866384"/>
            <a:ext cx="406400" cy="406400"/>
          </a:xfrm>
          <a:prstGeom prst="rect">
            <a:avLst/>
          </a:prstGeom>
        </p:spPr>
      </p:pic>
    </p:spTree>
    <p:extLst>
      <p:ext uri="{BB962C8B-B14F-4D97-AF65-F5344CB8AC3E}">
        <p14:creationId xmlns:p14="http://schemas.microsoft.com/office/powerpoint/2010/main" val="195304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9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F1455-43F9-4994-A2A8-58A738022FC2}"/>
              </a:ext>
            </a:extLst>
          </p:cNvPr>
          <p:cNvSpPr>
            <a:spLocks noGrp="1"/>
          </p:cNvSpPr>
          <p:nvPr>
            <p:ph type="title"/>
          </p:nvPr>
        </p:nvSpPr>
        <p:spPr>
          <a:xfrm>
            <a:off x="1023939" y="342844"/>
            <a:ext cx="9720072" cy="1265619"/>
          </a:xfrm>
        </p:spPr>
        <p:txBody>
          <a:bodyPr/>
          <a:lstStyle/>
          <a:p>
            <a:r>
              <a:rPr lang="en-CA" dirty="0"/>
              <a:t>Summary of Codes</a:t>
            </a:r>
          </a:p>
        </p:txBody>
      </p:sp>
      <p:graphicFrame>
        <p:nvGraphicFramePr>
          <p:cNvPr id="4" name="Content Placeholder 3">
            <a:extLst>
              <a:ext uri="{FF2B5EF4-FFF2-40B4-BE49-F238E27FC236}">
                <a16:creationId xmlns:a16="http://schemas.microsoft.com/office/drawing/2014/main" id="{15941351-C5A5-4BCA-89FB-E9E688BD30D6}"/>
              </a:ext>
            </a:extLst>
          </p:cNvPr>
          <p:cNvGraphicFramePr>
            <a:graphicFrameLocks noGrp="1"/>
          </p:cNvGraphicFramePr>
          <p:nvPr>
            <p:ph idx="1"/>
            <p:extLst>
              <p:ext uri="{D42A27DB-BD31-4B8C-83A1-F6EECF244321}">
                <p14:modId xmlns:p14="http://schemas.microsoft.com/office/powerpoint/2010/main" val="1298368537"/>
              </p:ext>
            </p:extLst>
          </p:nvPr>
        </p:nvGraphicFramePr>
        <p:xfrm>
          <a:off x="1023750" y="1745036"/>
          <a:ext cx="9720261" cy="4028440"/>
        </p:xfrm>
        <a:graphic>
          <a:graphicData uri="http://schemas.openxmlformats.org/drawingml/2006/table">
            <a:tbl>
              <a:tblPr firstRow="1" bandRow="1">
                <a:tableStyleId>{5C22544A-7EE6-4342-B048-85BDC9FD1C3A}</a:tableStyleId>
              </a:tblPr>
              <a:tblGrid>
                <a:gridCol w="1399772">
                  <a:extLst>
                    <a:ext uri="{9D8B030D-6E8A-4147-A177-3AD203B41FA5}">
                      <a16:colId xmlns:a16="http://schemas.microsoft.com/office/drawing/2014/main" val="3354252680"/>
                    </a:ext>
                  </a:extLst>
                </a:gridCol>
                <a:gridCol w="3591688">
                  <a:extLst>
                    <a:ext uri="{9D8B030D-6E8A-4147-A177-3AD203B41FA5}">
                      <a16:colId xmlns:a16="http://schemas.microsoft.com/office/drawing/2014/main" val="2919469892"/>
                    </a:ext>
                  </a:extLst>
                </a:gridCol>
                <a:gridCol w="4728801">
                  <a:extLst>
                    <a:ext uri="{9D8B030D-6E8A-4147-A177-3AD203B41FA5}">
                      <a16:colId xmlns:a16="http://schemas.microsoft.com/office/drawing/2014/main" val="1886004933"/>
                    </a:ext>
                  </a:extLst>
                </a:gridCol>
              </a:tblGrid>
              <a:tr h="370840">
                <a:tc>
                  <a:txBody>
                    <a:bodyPr/>
                    <a:lstStyle/>
                    <a:p>
                      <a:r>
                        <a:rPr lang="en-CA" sz="2400" dirty="0"/>
                        <a:t>Code</a:t>
                      </a:r>
                    </a:p>
                  </a:txBody>
                  <a:tcPr/>
                </a:tc>
                <a:tc>
                  <a:txBody>
                    <a:bodyPr/>
                    <a:lstStyle/>
                    <a:p>
                      <a:r>
                        <a:rPr lang="en-CA" dirty="0"/>
                        <a:t>Title</a:t>
                      </a:r>
                    </a:p>
                  </a:txBody>
                  <a:tcPr/>
                </a:tc>
                <a:tc>
                  <a:txBody>
                    <a:bodyPr/>
                    <a:lstStyle/>
                    <a:p>
                      <a:r>
                        <a:rPr lang="en-CA" dirty="0"/>
                        <a:t>When to use</a:t>
                      </a:r>
                    </a:p>
                  </a:txBody>
                  <a:tcPr/>
                </a:tc>
                <a:extLst>
                  <a:ext uri="{0D108BD9-81ED-4DB2-BD59-A6C34878D82A}">
                    <a16:rowId xmlns:a16="http://schemas.microsoft.com/office/drawing/2014/main" val="3672952123"/>
                  </a:ext>
                </a:extLst>
              </a:tr>
              <a:tr h="370840">
                <a:tc>
                  <a:txBody>
                    <a:bodyPr/>
                    <a:lstStyle/>
                    <a:p>
                      <a:r>
                        <a:rPr lang="en-CA" dirty="0"/>
                        <a:t>K023</a:t>
                      </a:r>
                    </a:p>
                  </a:txBody>
                  <a:tcPr/>
                </a:tc>
                <a:tc>
                  <a:txBody>
                    <a:bodyPr/>
                    <a:lstStyle/>
                    <a:p>
                      <a:r>
                        <a:rPr lang="en-CA" dirty="0"/>
                        <a:t>Palliative Care Support</a:t>
                      </a:r>
                    </a:p>
                  </a:txBody>
                  <a:tcPr/>
                </a:tc>
                <a:tc>
                  <a:txBody>
                    <a:bodyPr/>
                    <a:lstStyle/>
                    <a:p>
                      <a:r>
                        <a:rPr lang="en-CA" dirty="0"/>
                        <a:t>Palliative care visits, 20 min or longer, </a:t>
                      </a:r>
                      <a:r>
                        <a:rPr lang="en-CA" u="none" dirty="0"/>
                        <a:t>in any care setting. Bill in units</a:t>
                      </a:r>
                      <a:endParaRPr lang="en-CA" dirty="0"/>
                    </a:p>
                  </a:txBody>
                  <a:tcPr/>
                </a:tc>
                <a:extLst>
                  <a:ext uri="{0D108BD9-81ED-4DB2-BD59-A6C34878D82A}">
                    <a16:rowId xmlns:a16="http://schemas.microsoft.com/office/drawing/2014/main" val="2010332757"/>
                  </a:ext>
                </a:extLst>
              </a:tr>
              <a:tr h="370840">
                <a:tc>
                  <a:txBody>
                    <a:bodyPr/>
                    <a:lstStyle/>
                    <a:p>
                      <a:r>
                        <a:rPr lang="en-CA" dirty="0"/>
                        <a:t>G512</a:t>
                      </a:r>
                    </a:p>
                  </a:txBody>
                  <a:tcPr/>
                </a:tc>
                <a:tc>
                  <a:txBody>
                    <a:bodyPr/>
                    <a:lstStyle/>
                    <a:p>
                      <a:r>
                        <a:rPr lang="en-CA" dirty="0"/>
                        <a:t>Palliative Care Case Management</a:t>
                      </a:r>
                    </a:p>
                  </a:txBody>
                  <a:tcPr/>
                </a:tc>
                <a:tc>
                  <a:txBody>
                    <a:bodyPr/>
                    <a:lstStyle/>
                    <a:p>
                      <a:r>
                        <a:rPr lang="en-CA" dirty="0"/>
                        <a:t>Provision of services for patients receiving palliative care on a weekly basis</a:t>
                      </a:r>
                    </a:p>
                  </a:txBody>
                  <a:tcPr/>
                </a:tc>
                <a:extLst>
                  <a:ext uri="{0D108BD9-81ED-4DB2-BD59-A6C34878D82A}">
                    <a16:rowId xmlns:a16="http://schemas.microsoft.com/office/drawing/2014/main" val="3415500212"/>
                  </a:ext>
                </a:extLst>
              </a:tr>
              <a:tr h="370840">
                <a:tc>
                  <a:txBody>
                    <a:bodyPr/>
                    <a:lstStyle/>
                    <a:p>
                      <a:r>
                        <a:rPr lang="en-CA" dirty="0"/>
                        <a:t>K070</a:t>
                      </a:r>
                    </a:p>
                  </a:txBody>
                  <a:tcPr/>
                </a:tc>
                <a:tc>
                  <a:txBody>
                    <a:bodyPr/>
                    <a:lstStyle/>
                    <a:p>
                      <a:r>
                        <a:rPr lang="en-CA" dirty="0"/>
                        <a:t>Home Care Application</a:t>
                      </a:r>
                    </a:p>
                  </a:txBody>
                  <a:tcPr/>
                </a:tc>
                <a:tc>
                  <a:txBody>
                    <a:bodyPr/>
                    <a:lstStyle/>
                    <a:p>
                      <a:r>
                        <a:rPr lang="en-CA" dirty="0"/>
                        <a:t>Completion and submission of referral for home care services</a:t>
                      </a:r>
                    </a:p>
                  </a:txBody>
                  <a:tcPr/>
                </a:tc>
                <a:extLst>
                  <a:ext uri="{0D108BD9-81ED-4DB2-BD59-A6C34878D82A}">
                    <a16:rowId xmlns:a16="http://schemas.microsoft.com/office/drawing/2014/main" val="3642387213"/>
                  </a:ext>
                </a:extLst>
              </a:tr>
              <a:tr h="370840">
                <a:tc>
                  <a:txBody>
                    <a:bodyPr/>
                    <a:lstStyle/>
                    <a:p>
                      <a:r>
                        <a:rPr lang="en-CA" dirty="0"/>
                        <a:t>A901/A900</a:t>
                      </a:r>
                    </a:p>
                  </a:txBody>
                  <a:tcPr/>
                </a:tc>
                <a:tc>
                  <a:txBody>
                    <a:bodyPr/>
                    <a:lstStyle/>
                    <a:p>
                      <a:r>
                        <a:rPr lang="en-CA" dirty="0"/>
                        <a:t>House Call Assessment</a:t>
                      </a:r>
                    </a:p>
                  </a:txBody>
                  <a:tcPr/>
                </a:tc>
                <a:tc>
                  <a:txBody>
                    <a:bodyPr/>
                    <a:lstStyle/>
                    <a:p>
                      <a:r>
                        <a:rPr lang="en-CA" dirty="0"/>
                        <a:t>Palliative care home visit less than 20 minutes</a:t>
                      </a:r>
                    </a:p>
                  </a:txBody>
                  <a:tcPr/>
                </a:tc>
                <a:extLst>
                  <a:ext uri="{0D108BD9-81ED-4DB2-BD59-A6C34878D82A}">
                    <a16:rowId xmlns:a16="http://schemas.microsoft.com/office/drawing/2014/main" val="3706397628"/>
                  </a:ext>
                </a:extLst>
              </a:tr>
              <a:tr h="370840">
                <a:tc>
                  <a:txBody>
                    <a:bodyPr/>
                    <a:lstStyle/>
                    <a:p>
                      <a:r>
                        <a:rPr lang="en-CA" dirty="0"/>
                        <a:t>B998, B997</a:t>
                      </a:r>
                    </a:p>
                  </a:txBody>
                  <a:tcPr/>
                </a:tc>
                <a:tc>
                  <a:txBody>
                    <a:bodyPr/>
                    <a:lstStyle/>
                    <a:p>
                      <a:r>
                        <a:rPr lang="en-CA" dirty="0"/>
                        <a:t>Palliative Care Home Visit Special Visit Premium</a:t>
                      </a:r>
                    </a:p>
                  </a:txBody>
                  <a:tcPr/>
                </a:tc>
                <a:tc>
                  <a:txBody>
                    <a:bodyPr/>
                    <a:lstStyle/>
                    <a:p>
                      <a:r>
                        <a:rPr lang="en-CA" dirty="0"/>
                        <a:t>Add to billing for all palliative care home visits (B998) except for nights (B997)</a:t>
                      </a:r>
                    </a:p>
                  </a:txBody>
                  <a:tcPr/>
                </a:tc>
                <a:extLst>
                  <a:ext uri="{0D108BD9-81ED-4DB2-BD59-A6C34878D82A}">
                    <a16:rowId xmlns:a16="http://schemas.microsoft.com/office/drawing/2014/main" val="797603326"/>
                  </a:ext>
                </a:extLst>
              </a:tr>
              <a:tr h="370840">
                <a:tc>
                  <a:txBody>
                    <a:bodyPr/>
                    <a:lstStyle/>
                    <a:p>
                      <a:r>
                        <a:rPr lang="en-CA" dirty="0"/>
                        <a:t>B966</a:t>
                      </a:r>
                    </a:p>
                  </a:txBody>
                  <a:tcPr/>
                </a:tc>
                <a:tc>
                  <a:txBody>
                    <a:bodyPr/>
                    <a:lstStyle/>
                    <a:p>
                      <a:r>
                        <a:rPr lang="en-CA" dirty="0"/>
                        <a:t>Palliative Care Home Visits Travel Premium</a:t>
                      </a:r>
                    </a:p>
                  </a:txBody>
                  <a:tcPr/>
                </a:tc>
                <a:tc>
                  <a:txBody>
                    <a:bodyPr/>
                    <a:lstStyle/>
                    <a:p>
                      <a:r>
                        <a:rPr lang="en-CA" dirty="0"/>
                        <a:t>Add to billing for all palliative care home visits</a:t>
                      </a:r>
                    </a:p>
                  </a:txBody>
                  <a:tcPr/>
                </a:tc>
                <a:extLst>
                  <a:ext uri="{0D108BD9-81ED-4DB2-BD59-A6C34878D82A}">
                    <a16:rowId xmlns:a16="http://schemas.microsoft.com/office/drawing/2014/main" val="3153035838"/>
                  </a:ext>
                </a:extLst>
              </a:tr>
            </a:tbl>
          </a:graphicData>
        </a:graphic>
      </p:graphicFrame>
      <p:pic>
        <p:nvPicPr>
          <p:cNvPr id="5" name="Summary 2">
            <a:hlinkClick r:id="" action="ppaction://media"/>
            <a:extLst>
              <a:ext uri="{FF2B5EF4-FFF2-40B4-BE49-F238E27FC236}">
                <a16:creationId xmlns:a16="http://schemas.microsoft.com/office/drawing/2014/main" id="{E2A0BEDB-BBD6-48BB-B932-62BEF0DCCF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2263" y="6154476"/>
            <a:ext cx="406400" cy="406400"/>
          </a:xfrm>
          <a:prstGeom prst="rect">
            <a:avLst/>
          </a:prstGeom>
        </p:spPr>
      </p:pic>
    </p:spTree>
    <p:extLst>
      <p:ext uri="{BB962C8B-B14F-4D97-AF65-F5344CB8AC3E}">
        <p14:creationId xmlns:p14="http://schemas.microsoft.com/office/powerpoint/2010/main" val="317138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F1455-43F9-4994-A2A8-58A738022FC2}"/>
              </a:ext>
            </a:extLst>
          </p:cNvPr>
          <p:cNvSpPr>
            <a:spLocks noGrp="1"/>
          </p:cNvSpPr>
          <p:nvPr>
            <p:ph type="title"/>
          </p:nvPr>
        </p:nvSpPr>
        <p:spPr/>
        <p:txBody>
          <a:bodyPr/>
          <a:lstStyle/>
          <a:p>
            <a:r>
              <a:rPr lang="en-CA" dirty="0"/>
              <a:t>Summary of Codes</a:t>
            </a:r>
          </a:p>
        </p:txBody>
      </p:sp>
      <p:graphicFrame>
        <p:nvGraphicFramePr>
          <p:cNvPr id="4" name="Content Placeholder 3">
            <a:extLst>
              <a:ext uri="{FF2B5EF4-FFF2-40B4-BE49-F238E27FC236}">
                <a16:creationId xmlns:a16="http://schemas.microsoft.com/office/drawing/2014/main" id="{15941351-C5A5-4BCA-89FB-E9E688BD30D6}"/>
              </a:ext>
            </a:extLst>
          </p:cNvPr>
          <p:cNvGraphicFramePr>
            <a:graphicFrameLocks noGrp="1"/>
          </p:cNvGraphicFramePr>
          <p:nvPr>
            <p:ph idx="1"/>
            <p:extLst>
              <p:ext uri="{D42A27DB-BD31-4B8C-83A1-F6EECF244321}">
                <p14:modId xmlns:p14="http://schemas.microsoft.com/office/powerpoint/2010/main" val="3614268376"/>
              </p:ext>
            </p:extLst>
          </p:nvPr>
        </p:nvGraphicFramePr>
        <p:xfrm>
          <a:off x="1023939" y="1922745"/>
          <a:ext cx="10399571" cy="4211320"/>
        </p:xfrm>
        <a:graphic>
          <a:graphicData uri="http://schemas.openxmlformats.org/drawingml/2006/table">
            <a:tbl>
              <a:tblPr firstRow="1" bandRow="1">
                <a:tableStyleId>{5C22544A-7EE6-4342-B048-85BDC9FD1C3A}</a:tableStyleId>
              </a:tblPr>
              <a:tblGrid>
                <a:gridCol w="1979930">
                  <a:extLst>
                    <a:ext uri="{9D8B030D-6E8A-4147-A177-3AD203B41FA5}">
                      <a16:colId xmlns:a16="http://schemas.microsoft.com/office/drawing/2014/main" val="3354252680"/>
                    </a:ext>
                  </a:extLst>
                </a:gridCol>
                <a:gridCol w="3525097">
                  <a:extLst>
                    <a:ext uri="{9D8B030D-6E8A-4147-A177-3AD203B41FA5}">
                      <a16:colId xmlns:a16="http://schemas.microsoft.com/office/drawing/2014/main" val="2919469892"/>
                    </a:ext>
                  </a:extLst>
                </a:gridCol>
                <a:gridCol w="4894544">
                  <a:extLst>
                    <a:ext uri="{9D8B030D-6E8A-4147-A177-3AD203B41FA5}">
                      <a16:colId xmlns:a16="http://schemas.microsoft.com/office/drawing/2014/main" val="1886004933"/>
                    </a:ext>
                  </a:extLst>
                </a:gridCol>
              </a:tblGrid>
              <a:tr h="370840">
                <a:tc>
                  <a:txBody>
                    <a:bodyPr/>
                    <a:lstStyle/>
                    <a:p>
                      <a:r>
                        <a:rPr lang="en-CA" sz="2400" dirty="0"/>
                        <a:t>Code</a:t>
                      </a:r>
                    </a:p>
                  </a:txBody>
                  <a:tcPr/>
                </a:tc>
                <a:tc>
                  <a:txBody>
                    <a:bodyPr/>
                    <a:lstStyle/>
                    <a:p>
                      <a:r>
                        <a:rPr lang="en-CA" dirty="0"/>
                        <a:t>Title</a:t>
                      </a:r>
                    </a:p>
                  </a:txBody>
                  <a:tcPr/>
                </a:tc>
                <a:tc>
                  <a:txBody>
                    <a:bodyPr/>
                    <a:lstStyle/>
                    <a:p>
                      <a:r>
                        <a:rPr lang="en-CA" dirty="0"/>
                        <a:t>When to use</a:t>
                      </a:r>
                    </a:p>
                  </a:txBody>
                  <a:tcPr/>
                </a:tc>
                <a:extLst>
                  <a:ext uri="{0D108BD9-81ED-4DB2-BD59-A6C34878D82A}">
                    <a16:rowId xmlns:a16="http://schemas.microsoft.com/office/drawing/2014/main" val="3672952123"/>
                  </a:ext>
                </a:extLst>
              </a:tr>
              <a:tr h="370840">
                <a:tc>
                  <a:txBody>
                    <a:bodyPr/>
                    <a:lstStyle/>
                    <a:p>
                      <a:r>
                        <a:rPr lang="en-CA" dirty="0"/>
                        <a:t>K730</a:t>
                      </a:r>
                    </a:p>
                  </a:txBody>
                  <a:tcPr/>
                </a:tc>
                <a:tc>
                  <a:txBody>
                    <a:bodyPr/>
                    <a:lstStyle/>
                    <a:p>
                      <a:r>
                        <a:rPr lang="en-CA" dirty="0"/>
                        <a:t>Physician-Physician Telephone Consult</a:t>
                      </a:r>
                    </a:p>
                  </a:txBody>
                  <a:tcPr/>
                </a:tc>
                <a:tc>
                  <a:txBody>
                    <a:bodyPr/>
                    <a:lstStyle/>
                    <a:p>
                      <a:r>
                        <a:rPr lang="en-CA" dirty="0"/>
                        <a:t>Code for referring physician</a:t>
                      </a:r>
                    </a:p>
                  </a:txBody>
                  <a:tcPr/>
                </a:tc>
                <a:extLst>
                  <a:ext uri="{0D108BD9-81ED-4DB2-BD59-A6C34878D82A}">
                    <a16:rowId xmlns:a16="http://schemas.microsoft.com/office/drawing/2014/main" val="2153130010"/>
                  </a:ext>
                </a:extLst>
              </a:tr>
              <a:tr h="370840">
                <a:tc>
                  <a:txBody>
                    <a:bodyPr/>
                    <a:lstStyle/>
                    <a:p>
                      <a:r>
                        <a:rPr lang="en-CA" dirty="0"/>
                        <a:t>K738</a:t>
                      </a:r>
                    </a:p>
                  </a:txBody>
                  <a:tcPr/>
                </a:tc>
                <a:tc>
                  <a:txBody>
                    <a:bodyPr/>
                    <a:lstStyle/>
                    <a:p>
                      <a:r>
                        <a:rPr lang="en-CA" dirty="0"/>
                        <a:t>Physician-Physician E-Consult</a:t>
                      </a:r>
                    </a:p>
                  </a:txBody>
                  <a:tcPr/>
                </a:tc>
                <a:tc>
                  <a:txBody>
                    <a:bodyPr/>
                    <a:lstStyle/>
                    <a:p>
                      <a:r>
                        <a:rPr lang="en-CA" dirty="0"/>
                        <a:t>Code for referring physician</a:t>
                      </a:r>
                    </a:p>
                  </a:txBody>
                  <a:tcPr/>
                </a:tc>
                <a:extLst>
                  <a:ext uri="{0D108BD9-81ED-4DB2-BD59-A6C34878D82A}">
                    <a16:rowId xmlns:a16="http://schemas.microsoft.com/office/drawing/2014/main" val="3335785800"/>
                  </a:ext>
                </a:extLst>
              </a:tr>
              <a:tr h="370840">
                <a:tc>
                  <a:txBody>
                    <a:bodyPr/>
                    <a:lstStyle/>
                    <a:p>
                      <a:r>
                        <a:rPr lang="en-CA" dirty="0"/>
                        <a:t>K015</a:t>
                      </a:r>
                    </a:p>
                  </a:txBody>
                  <a:tcPr/>
                </a:tc>
                <a:tc>
                  <a:txBody>
                    <a:bodyPr/>
                    <a:lstStyle/>
                    <a:p>
                      <a:r>
                        <a:rPr lang="en-CA" dirty="0"/>
                        <a:t>Counseling of relatives of terminally ill patient</a:t>
                      </a:r>
                    </a:p>
                  </a:txBody>
                  <a:tcPr/>
                </a:tc>
                <a:tc>
                  <a:txBody>
                    <a:bodyPr/>
                    <a:lstStyle/>
                    <a:p>
                      <a:r>
                        <a:rPr lang="en-CA" dirty="0"/>
                        <a:t>Scheduled meeting, 20 min or longer, with relatives of a patient receiving palliative care. Billed in units. </a:t>
                      </a:r>
                    </a:p>
                  </a:txBody>
                  <a:tcPr/>
                </a:tc>
                <a:extLst>
                  <a:ext uri="{0D108BD9-81ED-4DB2-BD59-A6C34878D82A}">
                    <a16:rowId xmlns:a16="http://schemas.microsoft.com/office/drawing/2014/main" val="2010332757"/>
                  </a:ext>
                </a:extLst>
              </a:tr>
              <a:tr h="370840">
                <a:tc>
                  <a:txBody>
                    <a:bodyPr/>
                    <a:lstStyle/>
                    <a:p>
                      <a:r>
                        <a:rPr lang="en-CA" dirty="0"/>
                        <a:t>K002</a:t>
                      </a:r>
                    </a:p>
                  </a:txBody>
                  <a:tcPr/>
                </a:tc>
                <a:tc>
                  <a:txBody>
                    <a:bodyPr/>
                    <a:lstStyle/>
                    <a:p>
                      <a:r>
                        <a:rPr lang="en-CA" dirty="0"/>
                        <a:t>Interview with Substitute Decision Maker(s)</a:t>
                      </a:r>
                    </a:p>
                  </a:txBody>
                  <a:tcPr/>
                </a:tc>
                <a:tc>
                  <a:txBody>
                    <a:bodyPr/>
                    <a:lstStyle/>
                    <a:p>
                      <a:r>
                        <a:rPr lang="en-CA" dirty="0"/>
                        <a:t>Scheduled meeting, 20 min or longer, with substitute decision maker(s) apart from discussions about history and consent</a:t>
                      </a:r>
                    </a:p>
                  </a:txBody>
                  <a:tcPr/>
                </a:tc>
                <a:extLst>
                  <a:ext uri="{0D108BD9-81ED-4DB2-BD59-A6C34878D82A}">
                    <a16:rowId xmlns:a16="http://schemas.microsoft.com/office/drawing/2014/main" val="51090706"/>
                  </a:ext>
                </a:extLst>
              </a:tr>
              <a:tr h="370840">
                <a:tc>
                  <a:txBody>
                    <a:bodyPr/>
                    <a:lstStyle/>
                    <a:p>
                      <a:r>
                        <a:rPr lang="en-CA" dirty="0"/>
                        <a:t>K700, K121, K124, K703</a:t>
                      </a:r>
                    </a:p>
                  </a:txBody>
                  <a:tcPr/>
                </a:tc>
                <a:tc>
                  <a:txBody>
                    <a:bodyPr/>
                    <a:lstStyle/>
                    <a:p>
                      <a:r>
                        <a:rPr lang="en-CA" dirty="0"/>
                        <a:t>Case Conference</a:t>
                      </a:r>
                    </a:p>
                  </a:txBody>
                  <a:tcPr/>
                </a:tc>
                <a:tc>
                  <a:txBody>
                    <a:bodyPr/>
                    <a:lstStyle/>
                    <a:p>
                      <a:r>
                        <a:rPr lang="en-CA" dirty="0"/>
                        <a:t>Scheduled meeting, 10 min or longer, with two additional health professionals for outpatient (K700), inpatient (K121), LTC (K124), Geriatrics (K703)</a:t>
                      </a:r>
                    </a:p>
                  </a:txBody>
                  <a:tcPr/>
                </a:tc>
                <a:extLst>
                  <a:ext uri="{0D108BD9-81ED-4DB2-BD59-A6C34878D82A}">
                    <a16:rowId xmlns:a16="http://schemas.microsoft.com/office/drawing/2014/main" val="3415500212"/>
                  </a:ext>
                </a:extLst>
              </a:tr>
            </a:tbl>
          </a:graphicData>
        </a:graphic>
      </p:graphicFrame>
    </p:spTree>
    <p:extLst>
      <p:ext uri="{BB962C8B-B14F-4D97-AF65-F5344CB8AC3E}">
        <p14:creationId xmlns:p14="http://schemas.microsoft.com/office/powerpoint/2010/main" val="999646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A2E89-DD4C-4012-ACF3-51D05BF70778}"/>
              </a:ext>
            </a:extLst>
          </p:cNvPr>
          <p:cNvSpPr>
            <a:spLocks noGrp="1"/>
          </p:cNvSpPr>
          <p:nvPr>
            <p:ph type="title"/>
          </p:nvPr>
        </p:nvSpPr>
        <p:spPr/>
        <p:txBody>
          <a:bodyPr/>
          <a:lstStyle/>
          <a:p>
            <a:r>
              <a:rPr lang="en-CA" dirty="0"/>
              <a:t>Joseph  6</a:t>
            </a:r>
          </a:p>
        </p:txBody>
      </p:sp>
      <p:sp>
        <p:nvSpPr>
          <p:cNvPr id="3" name="Content Placeholder 2">
            <a:extLst>
              <a:ext uri="{FF2B5EF4-FFF2-40B4-BE49-F238E27FC236}">
                <a16:creationId xmlns:a16="http://schemas.microsoft.com/office/drawing/2014/main" id="{D944006E-5FA8-421D-89BF-0E55809F6924}"/>
              </a:ext>
            </a:extLst>
          </p:cNvPr>
          <p:cNvSpPr>
            <a:spLocks noGrp="1"/>
          </p:cNvSpPr>
          <p:nvPr>
            <p:ph idx="1"/>
          </p:nvPr>
        </p:nvSpPr>
        <p:spPr/>
        <p:txBody>
          <a:bodyPr>
            <a:normAutofit/>
          </a:bodyPr>
          <a:lstStyle/>
          <a:p>
            <a:pPr marL="0" indent="0">
              <a:buNone/>
            </a:pPr>
            <a:r>
              <a:rPr lang="en-CA" dirty="0"/>
              <a:t>Several weeks later, you receive a call from Joseph’s wife to tell you that he has just died at home.  You make a home visit to pronounce death, complete the death certificate and support Joseph’s family</a:t>
            </a:r>
            <a:endParaRPr lang="en-CA" sz="2800" dirty="0"/>
          </a:p>
          <a:p>
            <a:pPr marL="0" indent="0">
              <a:buNone/>
            </a:pPr>
            <a:r>
              <a:rPr lang="en-CA" b="1" dirty="0"/>
              <a:t>How will you bill for this visit</a:t>
            </a:r>
            <a:r>
              <a:rPr lang="en-CA" sz="2800" b="1" dirty="0"/>
              <a:t>?</a:t>
            </a:r>
          </a:p>
        </p:txBody>
      </p:sp>
      <p:pic>
        <p:nvPicPr>
          <p:cNvPr id="6" name="Joseph 6">
            <a:hlinkClick r:id="" action="ppaction://media"/>
            <a:extLst>
              <a:ext uri="{FF2B5EF4-FFF2-40B4-BE49-F238E27FC236}">
                <a16:creationId xmlns:a16="http://schemas.microsoft.com/office/drawing/2014/main" id="{D369773C-2A6C-49A7-B128-E9CE0094D5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44199" y="5611812"/>
            <a:ext cx="406400" cy="406400"/>
          </a:xfrm>
          <a:prstGeom prst="rect">
            <a:avLst/>
          </a:prstGeom>
        </p:spPr>
      </p:pic>
    </p:spTree>
    <p:extLst>
      <p:ext uri="{BB962C8B-B14F-4D97-AF65-F5344CB8AC3E}">
        <p14:creationId xmlns:p14="http://schemas.microsoft.com/office/powerpoint/2010/main" val="7764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A2E89-DD4C-4012-ACF3-51D05BF70778}"/>
              </a:ext>
            </a:extLst>
          </p:cNvPr>
          <p:cNvSpPr>
            <a:spLocks noGrp="1"/>
          </p:cNvSpPr>
          <p:nvPr>
            <p:ph type="title"/>
          </p:nvPr>
        </p:nvSpPr>
        <p:spPr>
          <a:xfrm>
            <a:off x="1024128" y="585216"/>
            <a:ext cx="9777222" cy="1499616"/>
          </a:xfrm>
        </p:spPr>
        <p:txBody>
          <a:bodyPr/>
          <a:lstStyle/>
          <a:p>
            <a:r>
              <a:rPr lang="en-CA" dirty="0"/>
              <a:t>Pronouncement and Certification of death</a:t>
            </a:r>
          </a:p>
        </p:txBody>
      </p:sp>
      <p:sp>
        <p:nvSpPr>
          <p:cNvPr id="3" name="Content Placeholder 2">
            <a:extLst>
              <a:ext uri="{FF2B5EF4-FFF2-40B4-BE49-F238E27FC236}">
                <a16:creationId xmlns:a16="http://schemas.microsoft.com/office/drawing/2014/main" id="{D944006E-5FA8-421D-89BF-0E55809F6924}"/>
              </a:ext>
            </a:extLst>
          </p:cNvPr>
          <p:cNvSpPr>
            <a:spLocks noGrp="1"/>
          </p:cNvSpPr>
          <p:nvPr>
            <p:ph idx="1"/>
          </p:nvPr>
        </p:nvSpPr>
        <p:spPr>
          <a:xfrm>
            <a:off x="1024128" y="2084832"/>
            <a:ext cx="9720071" cy="4224528"/>
          </a:xfrm>
        </p:spPr>
        <p:txBody>
          <a:bodyPr>
            <a:normAutofit/>
          </a:bodyPr>
          <a:lstStyle/>
          <a:p>
            <a:r>
              <a:rPr lang="en-CA" b="1" dirty="0"/>
              <a:t>Pronouncement of death (includes certification)</a:t>
            </a:r>
          </a:p>
          <a:p>
            <a:pPr lvl="6"/>
            <a:r>
              <a:rPr lang="en-CA" b="1" dirty="0"/>
              <a:t> </a:t>
            </a:r>
            <a:r>
              <a:rPr lang="en-CA" dirty="0"/>
              <a:t>A902 – Home ($45.15)</a:t>
            </a:r>
          </a:p>
          <a:p>
            <a:pPr lvl="6"/>
            <a:r>
              <a:rPr lang="en-CA" sz="2800" dirty="0"/>
              <a:t> </a:t>
            </a:r>
            <a:r>
              <a:rPr lang="en-CA" dirty="0"/>
              <a:t>C(A)777</a:t>
            </a:r>
            <a:r>
              <a:rPr lang="en-CA" sz="2800" dirty="0"/>
              <a:t> – Hospital ($33.70)</a:t>
            </a:r>
          </a:p>
          <a:p>
            <a:pPr lvl="6"/>
            <a:r>
              <a:rPr lang="en-CA" dirty="0"/>
              <a:t> W(A)777 – Long-Term Care ($33.70)</a:t>
            </a:r>
            <a:endParaRPr lang="en-CA" sz="3200" dirty="0"/>
          </a:p>
          <a:p>
            <a:r>
              <a:rPr lang="en-CA" b="1" dirty="0"/>
              <a:t>Certification of death</a:t>
            </a:r>
          </a:p>
          <a:p>
            <a:pPr lvl="6"/>
            <a:r>
              <a:rPr lang="en-CA" b="1" dirty="0"/>
              <a:t> </a:t>
            </a:r>
            <a:r>
              <a:rPr lang="en-CA" dirty="0"/>
              <a:t>A771 – Home ($20.60)</a:t>
            </a:r>
          </a:p>
          <a:p>
            <a:pPr lvl="6"/>
            <a:r>
              <a:rPr lang="en-CA" b="1" dirty="0"/>
              <a:t> </a:t>
            </a:r>
            <a:r>
              <a:rPr lang="en-CA" dirty="0"/>
              <a:t>C771 – Hospital ($20.60)</a:t>
            </a:r>
          </a:p>
          <a:p>
            <a:pPr lvl="6"/>
            <a:r>
              <a:rPr lang="en-CA" b="1" dirty="0"/>
              <a:t> </a:t>
            </a:r>
            <a:r>
              <a:rPr lang="en-CA" dirty="0"/>
              <a:t>W771 – Long-Term Care/CCC ($20.60)</a:t>
            </a:r>
            <a:endParaRPr lang="en-CA" b="1" dirty="0"/>
          </a:p>
          <a:p>
            <a:pPr marL="0" lvl="5" indent="0" algn="r">
              <a:buNone/>
            </a:pPr>
            <a:endParaRPr lang="en-CA" sz="2800" b="1" dirty="0"/>
          </a:p>
          <a:p>
            <a:pPr marL="0" lvl="5" indent="0" algn="r">
              <a:buNone/>
            </a:pPr>
            <a:endParaRPr lang="en-CA" sz="2800" b="1" dirty="0"/>
          </a:p>
          <a:p>
            <a:endParaRPr lang="en-CA" dirty="0"/>
          </a:p>
        </p:txBody>
      </p:sp>
      <p:pic>
        <p:nvPicPr>
          <p:cNvPr id="7" name="Pronouncement">
            <a:hlinkClick r:id="" action="ppaction://media"/>
            <a:extLst>
              <a:ext uri="{FF2B5EF4-FFF2-40B4-BE49-F238E27FC236}">
                <a16:creationId xmlns:a16="http://schemas.microsoft.com/office/drawing/2014/main" id="{41B498CF-915A-4D59-B709-E84FDF49A4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67521" y="5866384"/>
            <a:ext cx="406400" cy="406400"/>
          </a:xfrm>
          <a:prstGeom prst="rect">
            <a:avLst/>
          </a:prstGeom>
        </p:spPr>
      </p:pic>
    </p:spTree>
    <p:extLst>
      <p:ext uri="{BB962C8B-B14F-4D97-AF65-F5344CB8AC3E}">
        <p14:creationId xmlns:p14="http://schemas.microsoft.com/office/powerpoint/2010/main" val="16676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3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A2E89-DD4C-4012-ACF3-51D05BF70778}"/>
              </a:ext>
            </a:extLst>
          </p:cNvPr>
          <p:cNvSpPr>
            <a:spLocks noGrp="1"/>
          </p:cNvSpPr>
          <p:nvPr>
            <p:ph type="title"/>
          </p:nvPr>
        </p:nvSpPr>
        <p:spPr/>
        <p:txBody>
          <a:bodyPr/>
          <a:lstStyle/>
          <a:p>
            <a:r>
              <a:rPr lang="en-CA" dirty="0"/>
              <a:t>Joseph  6</a:t>
            </a:r>
          </a:p>
        </p:txBody>
      </p:sp>
      <p:sp>
        <p:nvSpPr>
          <p:cNvPr id="3" name="Content Placeholder 2">
            <a:extLst>
              <a:ext uri="{FF2B5EF4-FFF2-40B4-BE49-F238E27FC236}">
                <a16:creationId xmlns:a16="http://schemas.microsoft.com/office/drawing/2014/main" id="{D944006E-5FA8-421D-89BF-0E55809F6924}"/>
              </a:ext>
            </a:extLst>
          </p:cNvPr>
          <p:cNvSpPr>
            <a:spLocks noGrp="1"/>
          </p:cNvSpPr>
          <p:nvPr>
            <p:ph idx="1"/>
          </p:nvPr>
        </p:nvSpPr>
        <p:spPr/>
        <p:txBody>
          <a:bodyPr>
            <a:normAutofit/>
          </a:bodyPr>
          <a:lstStyle/>
          <a:p>
            <a:r>
              <a:rPr lang="en-CA" sz="2800" dirty="0"/>
              <a:t>Billing</a:t>
            </a:r>
            <a:endParaRPr lang="en-CA" dirty="0"/>
          </a:p>
          <a:p>
            <a:pPr lvl="2"/>
            <a:r>
              <a:rPr lang="en-CA" sz="2800" dirty="0"/>
              <a:t> A902</a:t>
            </a:r>
          </a:p>
          <a:p>
            <a:pPr lvl="2"/>
            <a:r>
              <a:rPr lang="en-CA" sz="2800" dirty="0"/>
              <a:t> B998</a:t>
            </a:r>
          </a:p>
          <a:p>
            <a:pPr lvl="2"/>
            <a:r>
              <a:rPr lang="en-CA" sz="2800" dirty="0"/>
              <a:t> B966</a:t>
            </a:r>
          </a:p>
          <a:p>
            <a:pPr lvl="2"/>
            <a:r>
              <a:rPr lang="en-CA" sz="2800" dirty="0"/>
              <a:t> Total billing: $164.05 </a:t>
            </a:r>
          </a:p>
          <a:p>
            <a:pPr marL="0" indent="0">
              <a:buNone/>
            </a:pPr>
            <a:endParaRPr lang="en-CA" sz="2800" b="1" dirty="0"/>
          </a:p>
        </p:txBody>
      </p:sp>
      <p:pic>
        <p:nvPicPr>
          <p:cNvPr id="4" name="Joseph 6 billing">
            <a:hlinkClick r:id="" action="ppaction://media"/>
            <a:extLst>
              <a:ext uri="{FF2B5EF4-FFF2-40B4-BE49-F238E27FC236}">
                <a16:creationId xmlns:a16="http://schemas.microsoft.com/office/drawing/2014/main" id="{D0AA0F34-92E3-4126-B10E-A8926BF365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75899" y="5626100"/>
            <a:ext cx="406400" cy="406400"/>
          </a:xfrm>
          <a:prstGeom prst="rect">
            <a:avLst/>
          </a:prstGeom>
        </p:spPr>
      </p:pic>
    </p:spTree>
    <p:extLst>
      <p:ext uri="{BB962C8B-B14F-4D97-AF65-F5344CB8AC3E}">
        <p14:creationId xmlns:p14="http://schemas.microsoft.com/office/powerpoint/2010/main" val="329490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A2E89-DD4C-4012-ACF3-51D05BF70778}"/>
              </a:ext>
            </a:extLst>
          </p:cNvPr>
          <p:cNvSpPr>
            <a:spLocks noGrp="1"/>
          </p:cNvSpPr>
          <p:nvPr>
            <p:ph type="title"/>
          </p:nvPr>
        </p:nvSpPr>
        <p:spPr/>
        <p:txBody>
          <a:bodyPr/>
          <a:lstStyle/>
          <a:p>
            <a:r>
              <a:rPr lang="en-CA" dirty="0"/>
              <a:t>Joseph  7</a:t>
            </a:r>
          </a:p>
        </p:txBody>
      </p:sp>
      <p:sp>
        <p:nvSpPr>
          <p:cNvPr id="3" name="Content Placeholder 2">
            <a:extLst>
              <a:ext uri="{FF2B5EF4-FFF2-40B4-BE49-F238E27FC236}">
                <a16:creationId xmlns:a16="http://schemas.microsoft.com/office/drawing/2014/main" id="{D944006E-5FA8-421D-89BF-0E55809F6924}"/>
              </a:ext>
            </a:extLst>
          </p:cNvPr>
          <p:cNvSpPr>
            <a:spLocks noGrp="1"/>
          </p:cNvSpPr>
          <p:nvPr>
            <p:ph idx="1"/>
          </p:nvPr>
        </p:nvSpPr>
        <p:spPr/>
        <p:txBody>
          <a:bodyPr>
            <a:normAutofit/>
          </a:bodyPr>
          <a:lstStyle/>
          <a:p>
            <a:pPr marL="0" indent="0">
              <a:buNone/>
            </a:pPr>
            <a:r>
              <a:rPr lang="en-CA" dirty="0"/>
              <a:t>Several weeks after Joseph’s death, his wife makes an appointment to see you. She wants to talk about his illness and death and wants to thank you for the care you provided them as a family. You spend 30 minutes discussing these things and also explore how she is coping with her grief.</a:t>
            </a:r>
            <a:endParaRPr lang="en-CA" sz="2800" dirty="0"/>
          </a:p>
          <a:p>
            <a:pPr marL="0" indent="0">
              <a:buNone/>
            </a:pPr>
            <a:r>
              <a:rPr lang="en-CA" b="1" dirty="0"/>
              <a:t>How will you bill for this visit</a:t>
            </a:r>
            <a:r>
              <a:rPr lang="en-CA" sz="2800" b="1" dirty="0"/>
              <a:t>?</a:t>
            </a:r>
          </a:p>
        </p:txBody>
      </p:sp>
      <p:pic>
        <p:nvPicPr>
          <p:cNvPr id="4" name="Joseph 7">
            <a:hlinkClick r:id="" action="ppaction://media"/>
            <a:extLst>
              <a:ext uri="{FF2B5EF4-FFF2-40B4-BE49-F238E27FC236}">
                <a16:creationId xmlns:a16="http://schemas.microsoft.com/office/drawing/2014/main" id="{8B4A9A55-0019-445D-8C70-D9156AEA8F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10370" y="5562600"/>
            <a:ext cx="406400" cy="406400"/>
          </a:xfrm>
          <a:prstGeom prst="rect">
            <a:avLst/>
          </a:prstGeom>
        </p:spPr>
      </p:pic>
    </p:spTree>
    <p:extLst>
      <p:ext uri="{BB962C8B-B14F-4D97-AF65-F5344CB8AC3E}">
        <p14:creationId xmlns:p14="http://schemas.microsoft.com/office/powerpoint/2010/main" val="269381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A2E89-DD4C-4012-ACF3-51D05BF70778}"/>
              </a:ext>
            </a:extLst>
          </p:cNvPr>
          <p:cNvSpPr>
            <a:spLocks noGrp="1"/>
          </p:cNvSpPr>
          <p:nvPr>
            <p:ph type="title"/>
          </p:nvPr>
        </p:nvSpPr>
        <p:spPr/>
        <p:txBody>
          <a:bodyPr/>
          <a:lstStyle/>
          <a:p>
            <a:r>
              <a:rPr lang="en-CA" dirty="0"/>
              <a:t>Bereavement counseling</a:t>
            </a:r>
          </a:p>
        </p:txBody>
      </p:sp>
      <p:sp>
        <p:nvSpPr>
          <p:cNvPr id="3" name="Content Placeholder 2">
            <a:extLst>
              <a:ext uri="{FF2B5EF4-FFF2-40B4-BE49-F238E27FC236}">
                <a16:creationId xmlns:a16="http://schemas.microsoft.com/office/drawing/2014/main" id="{D944006E-5FA8-421D-89BF-0E55809F6924}"/>
              </a:ext>
            </a:extLst>
          </p:cNvPr>
          <p:cNvSpPr>
            <a:spLocks noGrp="1"/>
          </p:cNvSpPr>
          <p:nvPr>
            <p:ph idx="1"/>
          </p:nvPr>
        </p:nvSpPr>
        <p:spPr/>
        <p:txBody>
          <a:bodyPr>
            <a:normAutofit fontScale="92500" lnSpcReduction="20000"/>
          </a:bodyPr>
          <a:lstStyle/>
          <a:p>
            <a:r>
              <a:rPr lang="en-CA" sz="2800" dirty="0"/>
              <a:t>Individual counseling</a:t>
            </a:r>
          </a:p>
          <a:p>
            <a:pPr lvl="6"/>
            <a:r>
              <a:rPr lang="en-CA" dirty="0"/>
              <a:t> K013 – 1</a:t>
            </a:r>
            <a:r>
              <a:rPr lang="en-CA" baseline="30000" dirty="0"/>
              <a:t>st</a:t>
            </a:r>
            <a:r>
              <a:rPr lang="en-CA" dirty="0"/>
              <a:t> three units per patient/year ($62.75/unit)</a:t>
            </a:r>
          </a:p>
          <a:p>
            <a:pPr lvl="6"/>
            <a:r>
              <a:rPr lang="en-CA" dirty="0"/>
              <a:t> K033 – Additional units per patient/year ($38.15/unit)</a:t>
            </a:r>
          </a:p>
          <a:p>
            <a:r>
              <a:rPr lang="en-CA" dirty="0"/>
              <a:t>Group counseling (2 or more)</a:t>
            </a:r>
          </a:p>
          <a:p>
            <a:pPr lvl="6"/>
            <a:r>
              <a:rPr lang="en-CA" dirty="0"/>
              <a:t> K040 - 1</a:t>
            </a:r>
            <a:r>
              <a:rPr lang="en-CA" baseline="30000" dirty="0"/>
              <a:t>st</a:t>
            </a:r>
            <a:r>
              <a:rPr lang="en-CA" dirty="0"/>
              <a:t> three units per patient/year ($62.75/unit) where no one patient has received 3 units of K013 + K040 that year</a:t>
            </a:r>
          </a:p>
          <a:p>
            <a:pPr lvl="6"/>
            <a:r>
              <a:rPr lang="en-CA" dirty="0"/>
              <a:t> K041 - Additional units per patient/year ($38.15/unit) where any patient has received 3 or more units of K013 + K040 that year</a:t>
            </a:r>
          </a:p>
          <a:p>
            <a:r>
              <a:rPr lang="en-CA" dirty="0"/>
              <a:t>Scheduled visit, 20 min or greater, with record of start and stop time</a:t>
            </a:r>
          </a:p>
          <a:p>
            <a:r>
              <a:rPr lang="en-CA" dirty="0"/>
              <a:t>Billed to the OHIP number of the individual receiving service</a:t>
            </a:r>
          </a:p>
        </p:txBody>
      </p:sp>
      <p:pic>
        <p:nvPicPr>
          <p:cNvPr id="4" name="Bereavement">
            <a:hlinkClick r:id="" action="ppaction://media"/>
            <a:extLst>
              <a:ext uri="{FF2B5EF4-FFF2-40B4-BE49-F238E27FC236}">
                <a16:creationId xmlns:a16="http://schemas.microsoft.com/office/drawing/2014/main" id="{73B5A34B-4BCB-454A-AF1E-C3B3D42224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7872" y="5947315"/>
            <a:ext cx="406400" cy="406400"/>
          </a:xfrm>
          <a:prstGeom prst="rect">
            <a:avLst/>
          </a:prstGeom>
        </p:spPr>
      </p:pic>
    </p:spTree>
    <p:extLst>
      <p:ext uri="{BB962C8B-B14F-4D97-AF65-F5344CB8AC3E}">
        <p14:creationId xmlns:p14="http://schemas.microsoft.com/office/powerpoint/2010/main" val="386884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9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A2E89-DD4C-4012-ACF3-51D05BF70778}"/>
              </a:ext>
            </a:extLst>
          </p:cNvPr>
          <p:cNvSpPr>
            <a:spLocks noGrp="1"/>
          </p:cNvSpPr>
          <p:nvPr>
            <p:ph type="title"/>
          </p:nvPr>
        </p:nvSpPr>
        <p:spPr>
          <a:xfrm>
            <a:off x="1024128" y="585216"/>
            <a:ext cx="9777222" cy="1499616"/>
          </a:xfrm>
        </p:spPr>
        <p:txBody>
          <a:bodyPr/>
          <a:lstStyle/>
          <a:p>
            <a:r>
              <a:rPr lang="en-CA" dirty="0"/>
              <a:t>Billing for Hospital Care</a:t>
            </a:r>
          </a:p>
        </p:txBody>
      </p:sp>
      <p:sp>
        <p:nvSpPr>
          <p:cNvPr id="3" name="Content Placeholder 2">
            <a:extLst>
              <a:ext uri="{FF2B5EF4-FFF2-40B4-BE49-F238E27FC236}">
                <a16:creationId xmlns:a16="http://schemas.microsoft.com/office/drawing/2014/main" id="{D944006E-5FA8-421D-89BF-0E55809F6924}"/>
              </a:ext>
            </a:extLst>
          </p:cNvPr>
          <p:cNvSpPr>
            <a:spLocks noGrp="1"/>
          </p:cNvSpPr>
          <p:nvPr>
            <p:ph idx="1"/>
          </p:nvPr>
        </p:nvSpPr>
        <p:spPr>
          <a:xfrm>
            <a:off x="1024128" y="2084832"/>
            <a:ext cx="9720071" cy="4224528"/>
          </a:xfrm>
        </p:spPr>
        <p:txBody>
          <a:bodyPr>
            <a:normAutofit/>
          </a:bodyPr>
          <a:lstStyle/>
          <a:p>
            <a:r>
              <a:rPr lang="en-CA" b="1" dirty="0"/>
              <a:t>Utilize usual hospital care codes</a:t>
            </a:r>
          </a:p>
          <a:p>
            <a:r>
              <a:rPr lang="en-CA" b="1" dirty="0"/>
              <a:t>Palliative care daily visit code – C882/W882 ($31.00/32.20)</a:t>
            </a:r>
          </a:p>
          <a:p>
            <a:pPr lvl="6"/>
            <a:r>
              <a:rPr lang="en-CA" b="1" dirty="0"/>
              <a:t> </a:t>
            </a:r>
            <a:r>
              <a:rPr lang="en-CA" dirty="0"/>
              <a:t>No weekly limit</a:t>
            </a:r>
          </a:p>
          <a:p>
            <a:pPr lvl="6"/>
            <a:r>
              <a:rPr lang="en-CA" b="1" dirty="0"/>
              <a:t> </a:t>
            </a:r>
            <a:r>
              <a:rPr lang="en-CA" dirty="0"/>
              <a:t>Not eligible for physicians in FHOs</a:t>
            </a:r>
          </a:p>
          <a:p>
            <a:r>
              <a:rPr lang="en-CA" b="1" dirty="0"/>
              <a:t>Use K023 when appropriate</a:t>
            </a:r>
          </a:p>
          <a:p>
            <a:pPr lvl="6"/>
            <a:r>
              <a:rPr lang="en-CA" b="1" dirty="0"/>
              <a:t> </a:t>
            </a:r>
            <a:r>
              <a:rPr lang="en-CA" dirty="0"/>
              <a:t>Not eligible in conjunction with C122, C123, C124</a:t>
            </a:r>
            <a:endParaRPr lang="en-CA" b="1" dirty="0"/>
          </a:p>
          <a:p>
            <a:pPr marL="0" lvl="5" indent="0" algn="r">
              <a:buNone/>
            </a:pPr>
            <a:endParaRPr lang="en-CA" sz="2800" b="1" dirty="0"/>
          </a:p>
          <a:p>
            <a:pPr marL="0" lvl="5" indent="0" algn="r">
              <a:buNone/>
            </a:pPr>
            <a:endParaRPr lang="en-CA" sz="2800" b="1" dirty="0"/>
          </a:p>
          <a:p>
            <a:endParaRPr lang="en-CA" dirty="0"/>
          </a:p>
        </p:txBody>
      </p:sp>
      <p:pic>
        <p:nvPicPr>
          <p:cNvPr id="4" name="Hospital Care">
            <a:hlinkClick r:id="" action="ppaction://media"/>
            <a:extLst>
              <a:ext uri="{FF2B5EF4-FFF2-40B4-BE49-F238E27FC236}">
                <a16:creationId xmlns:a16="http://schemas.microsoft.com/office/drawing/2014/main" id="{4CB1DC2D-50E3-440F-BB17-4328BA7549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64672" y="6017127"/>
            <a:ext cx="406400" cy="406400"/>
          </a:xfrm>
          <a:prstGeom prst="rect">
            <a:avLst/>
          </a:prstGeom>
        </p:spPr>
      </p:pic>
    </p:spTree>
    <p:extLst>
      <p:ext uri="{BB962C8B-B14F-4D97-AF65-F5344CB8AC3E}">
        <p14:creationId xmlns:p14="http://schemas.microsoft.com/office/powerpoint/2010/main" val="244090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5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A2E89-DD4C-4012-ACF3-51D05BF70778}"/>
              </a:ext>
            </a:extLst>
          </p:cNvPr>
          <p:cNvSpPr>
            <a:spLocks noGrp="1"/>
          </p:cNvSpPr>
          <p:nvPr>
            <p:ph type="title"/>
          </p:nvPr>
        </p:nvSpPr>
        <p:spPr>
          <a:xfrm>
            <a:off x="1024128" y="585216"/>
            <a:ext cx="9777222" cy="1499616"/>
          </a:xfrm>
        </p:spPr>
        <p:txBody>
          <a:bodyPr/>
          <a:lstStyle/>
          <a:p>
            <a:r>
              <a:rPr lang="en-CA" dirty="0"/>
              <a:t>Billing for long-term Care</a:t>
            </a:r>
          </a:p>
        </p:txBody>
      </p:sp>
      <p:sp>
        <p:nvSpPr>
          <p:cNvPr id="3" name="Content Placeholder 2">
            <a:extLst>
              <a:ext uri="{FF2B5EF4-FFF2-40B4-BE49-F238E27FC236}">
                <a16:creationId xmlns:a16="http://schemas.microsoft.com/office/drawing/2014/main" id="{D944006E-5FA8-421D-89BF-0E55809F6924}"/>
              </a:ext>
            </a:extLst>
          </p:cNvPr>
          <p:cNvSpPr>
            <a:spLocks noGrp="1"/>
          </p:cNvSpPr>
          <p:nvPr>
            <p:ph idx="1"/>
          </p:nvPr>
        </p:nvSpPr>
        <p:spPr>
          <a:xfrm>
            <a:off x="1024128" y="2084832"/>
            <a:ext cx="9720071" cy="4224528"/>
          </a:xfrm>
        </p:spPr>
        <p:txBody>
          <a:bodyPr>
            <a:normAutofit lnSpcReduction="10000"/>
          </a:bodyPr>
          <a:lstStyle/>
          <a:p>
            <a:r>
              <a:rPr lang="en-CA" b="1" dirty="0"/>
              <a:t>Identification of patient’s in need of palliative care</a:t>
            </a:r>
          </a:p>
          <a:p>
            <a:pPr lvl="6"/>
            <a:r>
              <a:rPr lang="en-CA" b="1" dirty="0"/>
              <a:t> </a:t>
            </a:r>
            <a:r>
              <a:rPr lang="en-CA" dirty="0"/>
              <a:t>Document evidence of illness progression</a:t>
            </a:r>
          </a:p>
          <a:p>
            <a:r>
              <a:rPr lang="en-CA" b="1" dirty="0"/>
              <a:t>Monthly Management Fee – W010 ($108.85/mo.)</a:t>
            </a:r>
          </a:p>
          <a:p>
            <a:pPr lvl="6"/>
            <a:r>
              <a:rPr lang="en-CA" dirty="0"/>
              <a:t> Includes most palliative care services </a:t>
            </a:r>
            <a:r>
              <a:rPr lang="en-CA" u="sng" dirty="0"/>
              <a:t>except K023</a:t>
            </a:r>
          </a:p>
          <a:p>
            <a:r>
              <a:rPr lang="en-CA" b="1" dirty="0"/>
              <a:t>Switching from monthly management code (W010) to individual palliative care codes (Except FHO/FHN)</a:t>
            </a:r>
          </a:p>
          <a:p>
            <a:pPr lvl="6"/>
            <a:r>
              <a:rPr lang="en-CA" b="1" dirty="0"/>
              <a:t> </a:t>
            </a:r>
            <a:r>
              <a:rPr lang="en-CA" dirty="0"/>
              <a:t>Requires notification of claims office</a:t>
            </a:r>
          </a:p>
          <a:p>
            <a:pPr lvl="6"/>
            <a:r>
              <a:rPr lang="en-CA" b="1" dirty="0"/>
              <a:t> </a:t>
            </a:r>
            <a:r>
              <a:rPr lang="en-CA" dirty="0"/>
              <a:t>Subsequent claims submitted manually</a:t>
            </a:r>
          </a:p>
          <a:p>
            <a:pPr lvl="6"/>
            <a:r>
              <a:rPr lang="en-CA" b="1" dirty="0"/>
              <a:t> </a:t>
            </a:r>
            <a:r>
              <a:rPr lang="en-CA" dirty="0"/>
              <a:t>W872, G512, W777, W771, etc.</a:t>
            </a:r>
            <a:endParaRPr lang="en-CA" b="1" dirty="0"/>
          </a:p>
          <a:p>
            <a:pPr marL="0" lvl="5" indent="0" algn="r">
              <a:buNone/>
            </a:pPr>
            <a:endParaRPr lang="en-CA" sz="2800" b="1" dirty="0"/>
          </a:p>
          <a:p>
            <a:pPr marL="0" lvl="5" indent="0" algn="r">
              <a:buNone/>
            </a:pPr>
            <a:endParaRPr lang="en-CA" sz="2800" b="1" dirty="0"/>
          </a:p>
          <a:p>
            <a:endParaRPr lang="en-CA" dirty="0"/>
          </a:p>
        </p:txBody>
      </p:sp>
      <p:pic>
        <p:nvPicPr>
          <p:cNvPr id="4" name="LTC">
            <a:hlinkClick r:id="" action="ppaction://media"/>
            <a:extLst>
              <a:ext uri="{FF2B5EF4-FFF2-40B4-BE49-F238E27FC236}">
                <a16:creationId xmlns:a16="http://schemas.microsoft.com/office/drawing/2014/main" id="{8AD5F178-D435-45DC-B0F8-9A2229DAA7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47070" y="5902960"/>
            <a:ext cx="406400" cy="406400"/>
          </a:xfrm>
          <a:prstGeom prst="rect">
            <a:avLst/>
          </a:prstGeom>
        </p:spPr>
      </p:pic>
    </p:spTree>
    <p:extLst>
      <p:ext uri="{BB962C8B-B14F-4D97-AF65-F5344CB8AC3E}">
        <p14:creationId xmlns:p14="http://schemas.microsoft.com/office/powerpoint/2010/main" val="421148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0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A2E89-DD4C-4012-ACF3-51D05BF70778}"/>
              </a:ext>
            </a:extLst>
          </p:cNvPr>
          <p:cNvSpPr>
            <a:spLocks noGrp="1"/>
          </p:cNvSpPr>
          <p:nvPr>
            <p:ph type="title"/>
          </p:nvPr>
        </p:nvSpPr>
        <p:spPr/>
        <p:txBody>
          <a:bodyPr/>
          <a:lstStyle/>
          <a:p>
            <a:r>
              <a:rPr lang="en-CA" dirty="0"/>
              <a:t>Joseph  4</a:t>
            </a:r>
          </a:p>
        </p:txBody>
      </p:sp>
      <p:sp>
        <p:nvSpPr>
          <p:cNvPr id="3" name="Content Placeholder 2">
            <a:extLst>
              <a:ext uri="{FF2B5EF4-FFF2-40B4-BE49-F238E27FC236}">
                <a16:creationId xmlns:a16="http://schemas.microsoft.com/office/drawing/2014/main" id="{D944006E-5FA8-421D-89BF-0E55809F6924}"/>
              </a:ext>
            </a:extLst>
          </p:cNvPr>
          <p:cNvSpPr>
            <a:spLocks noGrp="1"/>
          </p:cNvSpPr>
          <p:nvPr>
            <p:ph idx="1"/>
          </p:nvPr>
        </p:nvSpPr>
        <p:spPr/>
        <p:txBody>
          <a:bodyPr>
            <a:normAutofit/>
          </a:bodyPr>
          <a:lstStyle/>
          <a:p>
            <a:pPr marL="0" indent="0">
              <a:buNone/>
            </a:pPr>
            <a:r>
              <a:rPr lang="en-CA" sz="2800" dirty="0"/>
              <a:t>A few weeks later, Joseph is having more d</a:t>
            </a:r>
            <a:r>
              <a:rPr lang="en-CA" dirty="0"/>
              <a:t>ifficulty with his breathing.  You are feeling unsure of the best approach to manage this and call a local palliative care physician for advice.  During the conversation, she gives you advice about using opioids for dyspnea and how to titrate the dose.</a:t>
            </a:r>
            <a:endParaRPr lang="en-CA" sz="2800" dirty="0"/>
          </a:p>
          <a:p>
            <a:pPr marL="0" indent="0">
              <a:buNone/>
            </a:pPr>
            <a:r>
              <a:rPr lang="en-CA" sz="2800" b="1" dirty="0"/>
              <a:t>Can you bill for this phone call?</a:t>
            </a:r>
          </a:p>
        </p:txBody>
      </p:sp>
      <p:pic>
        <p:nvPicPr>
          <p:cNvPr id="6" name="Joseph 4">
            <a:hlinkClick r:id="" action="ppaction://media"/>
            <a:extLst>
              <a:ext uri="{FF2B5EF4-FFF2-40B4-BE49-F238E27FC236}">
                <a16:creationId xmlns:a16="http://schemas.microsoft.com/office/drawing/2014/main" id="{78E4D6CD-D4B8-4461-B2F5-B823006552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44199" y="5754687"/>
            <a:ext cx="406400" cy="406400"/>
          </a:xfrm>
          <a:prstGeom prst="rect">
            <a:avLst/>
          </a:prstGeom>
        </p:spPr>
      </p:pic>
    </p:spTree>
    <p:extLst>
      <p:ext uri="{BB962C8B-B14F-4D97-AF65-F5344CB8AC3E}">
        <p14:creationId xmlns:p14="http://schemas.microsoft.com/office/powerpoint/2010/main" val="268986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A2E89-DD4C-4012-ACF3-51D05BF70778}"/>
              </a:ext>
            </a:extLst>
          </p:cNvPr>
          <p:cNvSpPr>
            <a:spLocks noGrp="1"/>
          </p:cNvSpPr>
          <p:nvPr>
            <p:ph type="title"/>
          </p:nvPr>
        </p:nvSpPr>
        <p:spPr>
          <a:xfrm>
            <a:off x="966977" y="128016"/>
            <a:ext cx="9777222" cy="1499616"/>
          </a:xfrm>
        </p:spPr>
        <p:txBody>
          <a:bodyPr/>
          <a:lstStyle/>
          <a:p>
            <a:r>
              <a:rPr lang="en-CA" dirty="0"/>
              <a:t>Billing in Patient Enrollment Models</a:t>
            </a:r>
          </a:p>
        </p:txBody>
      </p:sp>
      <p:sp>
        <p:nvSpPr>
          <p:cNvPr id="3" name="Content Placeholder 2">
            <a:extLst>
              <a:ext uri="{FF2B5EF4-FFF2-40B4-BE49-F238E27FC236}">
                <a16:creationId xmlns:a16="http://schemas.microsoft.com/office/drawing/2014/main" id="{D944006E-5FA8-421D-89BF-0E55809F6924}"/>
              </a:ext>
            </a:extLst>
          </p:cNvPr>
          <p:cNvSpPr>
            <a:spLocks noGrp="1"/>
          </p:cNvSpPr>
          <p:nvPr>
            <p:ph idx="1"/>
          </p:nvPr>
        </p:nvSpPr>
        <p:spPr>
          <a:xfrm>
            <a:off x="1024128" y="1276350"/>
            <a:ext cx="9720071" cy="5033010"/>
          </a:xfrm>
        </p:spPr>
        <p:txBody>
          <a:bodyPr>
            <a:normAutofit/>
          </a:bodyPr>
          <a:lstStyle/>
          <a:p>
            <a:pPr marL="0" indent="0">
              <a:buNone/>
            </a:pPr>
            <a:r>
              <a:rPr lang="en-CA" b="1" dirty="0"/>
              <a:t>FHO/FHN Non-LTC ( Rostering code - Q200): </a:t>
            </a:r>
          </a:p>
          <a:p>
            <a:r>
              <a:rPr lang="en-CA" dirty="0"/>
              <a:t>Most palliative care codes outside of the basket of services</a:t>
            </a:r>
            <a:endParaRPr lang="en-CA" b="1" dirty="0"/>
          </a:p>
          <a:p>
            <a:r>
              <a:rPr lang="en-CA" dirty="0"/>
              <a:t>Included in basket of services: C882 (FHO Only), K013, K015,  K700, K730 </a:t>
            </a:r>
          </a:p>
          <a:p>
            <a:r>
              <a:rPr lang="en-CA" dirty="0"/>
              <a:t>15% premium paid for shadow billed services</a:t>
            </a:r>
          </a:p>
          <a:p>
            <a:pPr marL="0" indent="0">
              <a:buNone/>
            </a:pPr>
            <a:r>
              <a:rPr lang="en-CA" b="1" dirty="0"/>
              <a:t>FHO/FHN LTC Patients (Rostering code - Q202): </a:t>
            </a:r>
          </a:p>
          <a:p>
            <a:r>
              <a:rPr lang="en-CA" dirty="0"/>
              <a:t>Included in the basket of services: K013, K015, W771, W777, W872, W882.</a:t>
            </a:r>
          </a:p>
          <a:p>
            <a:r>
              <a:rPr lang="en-CA" b="1" dirty="0"/>
              <a:t> </a:t>
            </a:r>
            <a:r>
              <a:rPr lang="en-CA" dirty="0"/>
              <a:t>15% premium paid for shadow billed services</a:t>
            </a:r>
            <a:endParaRPr lang="en-CA" b="1" dirty="0"/>
          </a:p>
          <a:p>
            <a:pPr marL="0" lvl="5" indent="0" algn="r">
              <a:buNone/>
            </a:pPr>
            <a:endParaRPr lang="en-CA" sz="2800" b="1" dirty="0"/>
          </a:p>
          <a:p>
            <a:pPr marL="0" lvl="5" indent="0" algn="r">
              <a:buNone/>
            </a:pPr>
            <a:endParaRPr lang="en-CA" sz="2800" b="1" dirty="0"/>
          </a:p>
          <a:p>
            <a:endParaRPr lang="en-CA" dirty="0"/>
          </a:p>
        </p:txBody>
      </p:sp>
      <p:pic>
        <p:nvPicPr>
          <p:cNvPr id="5" name="PEMs">
            <a:hlinkClick r:id="" action="ppaction://media"/>
            <a:extLst>
              <a:ext uri="{FF2B5EF4-FFF2-40B4-BE49-F238E27FC236}">
                <a16:creationId xmlns:a16="http://schemas.microsoft.com/office/drawing/2014/main" id="{EBC00CD3-AA00-4AE6-9CF3-FC8072FB16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44199" y="5709920"/>
            <a:ext cx="406400" cy="406400"/>
          </a:xfrm>
          <a:prstGeom prst="rect">
            <a:avLst/>
          </a:prstGeom>
        </p:spPr>
      </p:pic>
    </p:spTree>
    <p:extLst>
      <p:ext uri="{BB962C8B-B14F-4D97-AF65-F5344CB8AC3E}">
        <p14:creationId xmlns:p14="http://schemas.microsoft.com/office/powerpoint/2010/main" val="262849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4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A2E89-DD4C-4012-ACF3-51D05BF70778}"/>
              </a:ext>
            </a:extLst>
          </p:cNvPr>
          <p:cNvSpPr>
            <a:spLocks noGrp="1"/>
          </p:cNvSpPr>
          <p:nvPr>
            <p:ph type="title"/>
          </p:nvPr>
        </p:nvSpPr>
        <p:spPr>
          <a:xfrm>
            <a:off x="1024128" y="585216"/>
            <a:ext cx="10143744" cy="1499616"/>
          </a:xfrm>
        </p:spPr>
        <p:txBody>
          <a:bodyPr/>
          <a:lstStyle/>
          <a:p>
            <a:r>
              <a:rPr lang="en-CA" dirty="0"/>
              <a:t>Bonuses for palliative care services (annual)</a:t>
            </a:r>
          </a:p>
        </p:txBody>
      </p:sp>
      <p:sp>
        <p:nvSpPr>
          <p:cNvPr id="3" name="Content Placeholder 2">
            <a:extLst>
              <a:ext uri="{FF2B5EF4-FFF2-40B4-BE49-F238E27FC236}">
                <a16:creationId xmlns:a16="http://schemas.microsoft.com/office/drawing/2014/main" id="{D944006E-5FA8-421D-89BF-0E55809F6924}"/>
              </a:ext>
            </a:extLst>
          </p:cNvPr>
          <p:cNvSpPr>
            <a:spLocks noGrp="1"/>
          </p:cNvSpPr>
          <p:nvPr>
            <p:ph idx="1"/>
          </p:nvPr>
        </p:nvSpPr>
        <p:spPr>
          <a:xfrm>
            <a:off x="1024128" y="1784207"/>
            <a:ext cx="9720071" cy="4224528"/>
          </a:xfrm>
        </p:spPr>
        <p:txBody>
          <a:bodyPr>
            <a:normAutofit/>
          </a:bodyPr>
          <a:lstStyle/>
          <a:p>
            <a:pPr marL="0" lvl="5" indent="0" algn="r">
              <a:buNone/>
            </a:pPr>
            <a:endParaRPr lang="en-CA" sz="2800" b="1" dirty="0"/>
          </a:p>
          <a:p>
            <a:pPr marL="0" lvl="5" indent="0" algn="r">
              <a:buNone/>
            </a:pPr>
            <a:endParaRPr lang="en-CA" sz="2800" b="1" dirty="0"/>
          </a:p>
          <a:p>
            <a:endParaRPr lang="en-CA" dirty="0"/>
          </a:p>
        </p:txBody>
      </p:sp>
      <p:graphicFrame>
        <p:nvGraphicFramePr>
          <p:cNvPr id="5" name="Table 4">
            <a:extLst>
              <a:ext uri="{FF2B5EF4-FFF2-40B4-BE49-F238E27FC236}">
                <a16:creationId xmlns:a16="http://schemas.microsoft.com/office/drawing/2014/main" id="{1ACC9CDC-39B9-4F88-8D47-8FE9584BD39D}"/>
              </a:ext>
            </a:extLst>
          </p:cNvPr>
          <p:cNvGraphicFramePr>
            <a:graphicFrameLocks noGrp="1"/>
          </p:cNvGraphicFramePr>
          <p:nvPr/>
        </p:nvGraphicFramePr>
        <p:xfrm>
          <a:off x="1238250" y="1871889"/>
          <a:ext cx="7659530" cy="4549725"/>
        </p:xfrm>
        <a:graphic>
          <a:graphicData uri="http://schemas.openxmlformats.org/drawingml/2006/table">
            <a:tbl>
              <a:tblPr firstRow="1" bandRow="1">
                <a:tableStyleId>{5C22544A-7EE6-4342-B048-85BDC9FD1C3A}</a:tableStyleId>
              </a:tblPr>
              <a:tblGrid>
                <a:gridCol w="2228850">
                  <a:extLst>
                    <a:ext uri="{9D8B030D-6E8A-4147-A177-3AD203B41FA5}">
                      <a16:colId xmlns:a16="http://schemas.microsoft.com/office/drawing/2014/main" val="716247072"/>
                    </a:ext>
                  </a:extLst>
                </a:gridCol>
                <a:gridCol w="2811496">
                  <a:extLst>
                    <a:ext uri="{9D8B030D-6E8A-4147-A177-3AD203B41FA5}">
                      <a16:colId xmlns:a16="http://schemas.microsoft.com/office/drawing/2014/main" val="528763743"/>
                    </a:ext>
                  </a:extLst>
                </a:gridCol>
                <a:gridCol w="2619184">
                  <a:extLst>
                    <a:ext uri="{9D8B030D-6E8A-4147-A177-3AD203B41FA5}">
                      <a16:colId xmlns:a16="http://schemas.microsoft.com/office/drawing/2014/main" val="539446243"/>
                    </a:ext>
                  </a:extLst>
                </a:gridCol>
              </a:tblGrid>
              <a:tr h="1235731">
                <a:tc>
                  <a:txBody>
                    <a:bodyPr/>
                    <a:lstStyle/>
                    <a:p>
                      <a:pPr>
                        <a:lnSpc>
                          <a:spcPct val="107000"/>
                        </a:lnSpc>
                        <a:spcAft>
                          <a:spcPts val="0"/>
                        </a:spcAft>
                      </a:pPr>
                      <a:r>
                        <a:rPr lang="en-US" sz="2800" dirty="0">
                          <a:effectLst/>
                          <a:latin typeface="+mn-lt"/>
                        </a:rPr>
                        <a:t> </a:t>
                      </a:r>
                      <a:endParaRPr lang="en-CA" sz="28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800">
                          <a:effectLst/>
                          <a:latin typeface="+mn-lt"/>
                        </a:rPr>
                        <a:t> </a:t>
                      </a:r>
                      <a:endParaRPr lang="en-CA" sz="28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800" dirty="0">
                          <a:effectLst/>
                          <a:latin typeface="+mn-lt"/>
                        </a:rPr>
                        <a:t>Palliative Care</a:t>
                      </a:r>
                      <a:r>
                        <a:rPr lang="en-CA" sz="2800" dirty="0">
                          <a:effectLst/>
                          <a:latin typeface="+mn-lt"/>
                          <a:cs typeface="Times New Roman" panose="02020603050405020304" pitchFamily="18" charset="0"/>
                        </a:rPr>
                        <a:t>*</a:t>
                      </a:r>
                      <a:endParaRPr lang="en-CA" sz="2800" dirty="0">
                        <a:effectLst/>
                        <a:latin typeface="+mn-lt"/>
                      </a:endParaRPr>
                    </a:p>
                  </a:txBody>
                  <a:tcPr marL="68580" marR="68580" marT="0" marB="0"/>
                </a:tc>
                <a:extLst>
                  <a:ext uri="{0D108BD9-81ED-4DB2-BD59-A6C34878D82A}">
                    <a16:rowId xmlns:a16="http://schemas.microsoft.com/office/drawing/2014/main" val="2551720440"/>
                  </a:ext>
                </a:extLst>
              </a:tr>
              <a:tr h="706691">
                <a:tc rowSpan="2">
                  <a:txBody>
                    <a:bodyPr/>
                    <a:lstStyle/>
                    <a:p>
                      <a:pPr>
                        <a:lnSpc>
                          <a:spcPct val="107000"/>
                        </a:lnSpc>
                        <a:spcAft>
                          <a:spcPts val="0"/>
                        </a:spcAft>
                      </a:pPr>
                      <a:r>
                        <a:rPr lang="en-US" sz="2800" dirty="0">
                          <a:effectLst/>
                          <a:latin typeface="+mn-lt"/>
                        </a:rPr>
                        <a:t>Level A</a:t>
                      </a:r>
                      <a:endParaRPr lang="en-CA" sz="2800" dirty="0">
                        <a:effectLst/>
                        <a:latin typeface="+mn-lt"/>
                      </a:endParaRPr>
                    </a:p>
                    <a:p>
                      <a:pPr>
                        <a:lnSpc>
                          <a:spcPct val="107000"/>
                        </a:lnSpc>
                        <a:spcAft>
                          <a:spcPts val="0"/>
                        </a:spcAft>
                      </a:pPr>
                      <a:r>
                        <a:rPr lang="en-US" sz="2800" dirty="0">
                          <a:effectLst/>
                          <a:latin typeface="+mn-lt"/>
                        </a:rPr>
                        <a:t>(All physicians)</a:t>
                      </a:r>
                      <a:endParaRPr lang="en-CA" sz="28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800" dirty="0">
                          <a:effectLst/>
                          <a:latin typeface="+mn-lt"/>
                        </a:rPr>
                        <a:t>Patients</a:t>
                      </a:r>
                      <a:endParaRPr lang="en-CA" sz="28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800" dirty="0">
                          <a:effectLst/>
                          <a:latin typeface="+mn-lt"/>
                        </a:rPr>
                        <a:t>4 or more patients</a:t>
                      </a:r>
                      <a:r>
                        <a:rPr lang="en-US" sz="2800" baseline="0" dirty="0">
                          <a:effectLst/>
                          <a:latin typeface="+mn-lt"/>
                        </a:rPr>
                        <a:t> served</a:t>
                      </a:r>
                      <a:endParaRPr lang="en-CA" sz="28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82311316"/>
                  </a:ext>
                </a:extLst>
              </a:tr>
              <a:tr h="706691">
                <a:tc vMerge="1">
                  <a:txBody>
                    <a:bodyPr/>
                    <a:lstStyle/>
                    <a:p>
                      <a:endParaRPr lang="en-CA"/>
                    </a:p>
                  </a:txBody>
                  <a:tcPr/>
                </a:tc>
                <a:tc>
                  <a:txBody>
                    <a:bodyPr/>
                    <a:lstStyle/>
                    <a:p>
                      <a:pPr>
                        <a:lnSpc>
                          <a:spcPct val="107000"/>
                        </a:lnSpc>
                        <a:spcAft>
                          <a:spcPts val="0"/>
                        </a:spcAft>
                      </a:pPr>
                      <a:r>
                        <a:rPr lang="en-US" sz="2800">
                          <a:effectLst/>
                          <a:latin typeface="+mn-lt"/>
                        </a:rPr>
                        <a:t>Bonus</a:t>
                      </a:r>
                      <a:endParaRPr lang="en-CA" sz="28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800" dirty="0">
                          <a:effectLst/>
                          <a:latin typeface="+mn-lt"/>
                        </a:rPr>
                        <a:t>$2,000</a:t>
                      </a:r>
                      <a:endParaRPr lang="en-CA" sz="28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0412352"/>
                  </a:ext>
                </a:extLst>
              </a:tr>
              <a:tr h="706691">
                <a:tc rowSpan="2">
                  <a:txBody>
                    <a:bodyPr/>
                    <a:lstStyle/>
                    <a:p>
                      <a:pPr>
                        <a:lnSpc>
                          <a:spcPct val="107000"/>
                        </a:lnSpc>
                        <a:spcAft>
                          <a:spcPts val="0"/>
                        </a:spcAft>
                      </a:pPr>
                      <a:r>
                        <a:rPr lang="en-US" sz="2800" dirty="0">
                          <a:effectLst/>
                          <a:latin typeface="+mn-lt"/>
                        </a:rPr>
                        <a:t>Level C</a:t>
                      </a:r>
                      <a:endParaRPr lang="en-CA" sz="2800" dirty="0">
                        <a:effectLst/>
                        <a:latin typeface="+mn-lt"/>
                      </a:endParaRPr>
                    </a:p>
                    <a:p>
                      <a:pPr>
                        <a:lnSpc>
                          <a:spcPct val="107000"/>
                        </a:lnSpc>
                        <a:spcAft>
                          <a:spcPts val="0"/>
                        </a:spcAft>
                      </a:pPr>
                      <a:r>
                        <a:rPr lang="en-US" sz="2800" dirty="0">
                          <a:effectLst/>
                          <a:latin typeface="+mn-lt"/>
                        </a:rPr>
                        <a:t>(PEM</a:t>
                      </a:r>
                      <a:r>
                        <a:rPr lang="en-US" sz="2800" baseline="0" dirty="0">
                          <a:effectLst/>
                          <a:latin typeface="+mn-lt"/>
                        </a:rPr>
                        <a:t> only</a:t>
                      </a:r>
                      <a:r>
                        <a:rPr lang="en-US" sz="2800" dirty="0">
                          <a:effectLst/>
                          <a:latin typeface="+mn-lt"/>
                        </a:rPr>
                        <a:t>)</a:t>
                      </a:r>
                      <a:endParaRPr lang="en-CA" sz="28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800">
                          <a:effectLst/>
                          <a:latin typeface="+mn-lt"/>
                        </a:rPr>
                        <a:t>Patients</a:t>
                      </a:r>
                      <a:endParaRPr lang="en-CA" sz="28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800" dirty="0">
                          <a:effectLst/>
                          <a:latin typeface="+mn-lt"/>
                        </a:rPr>
                        <a:t>10 or more patients</a:t>
                      </a:r>
                      <a:r>
                        <a:rPr lang="en-US" sz="2800" baseline="0" dirty="0">
                          <a:effectLst/>
                          <a:latin typeface="+mn-lt"/>
                        </a:rPr>
                        <a:t> served</a:t>
                      </a:r>
                      <a:endParaRPr lang="en-CA" sz="28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4026066"/>
                  </a:ext>
                </a:extLst>
              </a:tr>
              <a:tr h="781043">
                <a:tc vMerge="1">
                  <a:txBody>
                    <a:bodyPr/>
                    <a:lstStyle/>
                    <a:p>
                      <a:endParaRPr lang="en-CA"/>
                    </a:p>
                  </a:txBody>
                  <a:tcPr/>
                </a:tc>
                <a:tc>
                  <a:txBody>
                    <a:bodyPr/>
                    <a:lstStyle/>
                    <a:p>
                      <a:pPr>
                        <a:lnSpc>
                          <a:spcPct val="107000"/>
                        </a:lnSpc>
                        <a:spcAft>
                          <a:spcPts val="0"/>
                        </a:spcAft>
                      </a:pPr>
                      <a:r>
                        <a:rPr lang="en-US" sz="2800">
                          <a:effectLst/>
                          <a:latin typeface="+mn-lt"/>
                        </a:rPr>
                        <a:t>Bonus</a:t>
                      </a:r>
                      <a:endParaRPr lang="en-CA" sz="28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800" dirty="0">
                          <a:effectLst/>
                          <a:latin typeface="+mn-lt"/>
                        </a:rPr>
                        <a:t>$5,000</a:t>
                      </a:r>
                      <a:endParaRPr lang="en-CA" sz="28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39340875"/>
                  </a:ext>
                </a:extLst>
              </a:tr>
            </a:tbl>
          </a:graphicData>
        </a:graphic>
      </p:graphicFrame>
      <p:sp>
        <p:nvSpPr>
          <p:cNvPr id="4" name="TextBox 3">
            <a:extLst>
              <a:ext uri="{FF2B5EF4-FFF2-40B4-BE49-F238E27FC236}">
                <a16:creationId xmlns:a16="http://schemas.microsoft.com/office/drawing/2014/main" id="{7C4F4E0F-4ADF-4E2F-8E54-D1B4CB0CCE44}"/>
              </a:ext>
            </a:extLst>
          </p:cNvPr>
          <p:cNvSpPr txBox="1"/>
          <p:nvPr/>
        </p:nvSpPr>
        <p:spPr>
          <a:xfrm>
            <a:off x="9321452" y="2449322"/>
            <a:ext cx="1979112" cy="34163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E2B21"/>
                </a:solidFill>
                <a:effectLst/>
                <a:uLnTx/>
                <a:uFillTx/>
                <a:latin typeface="Tw Cen MT" panose="020B0602020104020603"/>
                <a:ea typeface="+mn-ea"/>
                <a:cs typeface="+mn-cs"/>
              </a:rPr>
              <a:t>*The following Fee Schedule Codes will accumulate to Palliative Care special premium thresholds for </a:t>
            </a:r>
            <a:r>
              <a:rPr kumimoji="0" lang="en-US" sz="1800" b="0" i="0" u="sng" strike="noStrike" kern="1200" cap="none" spc="0" normalizeH="0" baseline="0" noProof="0" dirty="0">
                <a:ln>
                  <a:noFill/>
                </a:ln>
                <a:solidFill>
                  <a:srgbClr val="2E2B21"/>
                </a:solidFill>
                <a:effectLst/>
                <a:uLnTx/>
                <a:uFillTx/>
                <a:latin typeface="Tw Cen MT" panose="020B0602020104020603"/>
                <a:ea typeface="+mn-ea"/>
                <a:cs typeface="+mn-cs"/>
              </a:rPr>
              <a:t>enrolled and non-enrolled </a:t>
            </a:r>
            <a:r>
              <a:rPr kumimoji="0" lang="en-US" sz="1800" b="0" i="0" u="none" strike="noStrike" kern="1200" cap="none" spc="0" normalizeH="0" baseline="0" noProof="0" dirty="0">
                <a:ln>
                  <a:noFill/>
                </a:ln>
                <a:solidFill>
                  <a:srgbClr val="2E2B21"/>
                </a:solidFill>
                <a:effectLst/>
                <a:uLnTx/>
                <a:uFillTx/>
                <a:latin typeface="Tw Cen MT" panose="020B0602020104020603"/>
                <a:ea typeface="+mn-ea"/>
                <a:cs typeface="+mn-cs"/>
              </a:rPr>
              <a:t>patients: K023A, C882A, A945A, C945A, W882A, W872A and B998A. </a:t>
            </a:r>
            <a:endParaRPr kumimoji="0" lang="en-CA" sz="2000" b="0" i="0" u="none" strike="noStrike" kern="1200" cap="none" spc="0" normalizeH="0" baseline="0" noProof="0" dirty="0">
              <a:ln>
                <a:noFill/>
              </a:ln>
              <a:solidFill>
                <a:srgbClr val="2E2B21"/>
              </a:solidFill>
              <a:effectLst/>
              <a:uLnTx/>
              <a:uFillTx/>
              <a:latin typeface="Tw Cen MT" panose="020B0602020104020603"/>
              <a:ea typeface="+mn-ea"/>
              <a:cs typeface="+mn-cs"/>
            </a:endParaRPr>
          </a:p>
        </p:txBody>
      </p:sp>
      <p:pic>
        <p:nvPicPr>
          <p:cNvPr id="6" name="Bonuses">
            <a:hlinkClick r:id="" action="ppaction://media"/>
            <a:extLst>
              <a:ext uri="{FF2B5EF4-FFF2-40B4-BE49-F238E27FC236}">
                <a16:creationId xmlns:a16="http://schemas.microsoft.com/office/drawing/2014/main" id="{A019FC9B-D986-4E1A-A4FB-96F19EE44C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00564" y="6058431"/>
            <a:ext cx="406400" cy="406400"/>
          </a:xfrm>
          <a:prstGeom prst="rect">
            <a:avLst/>
          </a:prstGeom>
        </p:spPr>
      </p:pic>
    </p:spTree>
    <p:extLst>
      <p:ext uri="{BB962C8B-B14F-4D97-AF65-F5344CB8AC3E}">
        <p14:creationId xmlns:p14="http://schemas.microsoft.com/office/powerpoint/2010/main" val="147832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F1455-43F9-4994-A2A8-58A738022FC2}"/>
              </a:ext>
            </a:extLst>
          </p:cNvPr>
          <p:cNvSpPr>
            <a:spLocks noGrp="1"/>
          </p:cNvSpPr>
          <p:nvPr>
            <p:ph type="title"/>
          </p:nvPr>
        </p:nvSpPr>
        <p:spPr>
          <a:xfrm>
            <a:off x="1023939" y="342844"/>
            <a:ext cx="9720072" cy="1265619"/>
          </a:xfrm>
        </p:spPr>
        <p:txBody>
          <a:bodyPr/>
          <a:lstStyle/>
          <a:p>
            <a:r>
              <a:rPr lang="en-CA" dirty="0"/>
              <a:t>Summary of Codes</a:t>
            </a:r>
          </a:p>
        </p:txBody>
      </p:sp>
      <p:graphicFrame>
        <p:nvGraphicFramePr>
          <p:cNvPr id="4" name="Content Placeholder 3">
            <a:extLst>
              <a:ext uri="{FF2B5EF4-FFF2-40B4-BE49-F238E27FC236}">
                <a16:creationId xmlns:a16="http://schemas.microsoft.com/office/drawing/2014/main" id="{15941351-C5A5-4BCA-89FB-E9E688BD30D6}"/>
              </a:ext>
            </a:extLst>
          </p:cNvPr>
          <p:cNvGraphicFramePr>
            <a:graphicFrameLocks noGrp="1"/>
          </p:cNvGraphicFramePr>
          <p:nvPr>
            <p:ph idx="1"/>
            <p:extLst>
              <p:ext uri="{D42A27DB-BD31-4B8C-83A1-F6EECF244321}">
                <p14:modId xmlns:p14="http://schemas.microsoft.com/office/powerpoint/2010/main" val="1160716467"/>
              </p:ext>
            </p:extLst>
          </p:nvPr>
        </p:nvGraphicFramePr>
        <p:xfrm>
          <a:off x="1023750" y="1745036"/>
          <a:ext cx="9720261" cy="4028440"/>
        </p:xfrm>
        <a:graphic>
          <a:graphicData uri="http://schemas.openxmlformats.org/drawingml/2006/table">
            <a:tbl>
              <a:tblPr firstRow="1" bandRow="1">
                <a:tableStyleId>{5C22544A-7EE6-4342-B048-85BDC9FD1C3A}</a:tableStyleId>
              </a:tblPr>
              <a:tblGrid>
                <a:gridCol w="1399772">
                  <a:extLst>
                    <a:ext uri="{9D8B030D-6E8A-4147-A177-3AD203B41FA5}">
                      <a16:colId xmlns:a16="http://schemas.microsoft.com/office/drawing/2014/main" val="3354252680"/>
                    </a:ext>
                  </a:extLst>
                </a:gridCol>
                <a:gridCol w="3591688">
                  <a:extLst>
                    <a:ext uri="{9D8B030D-6E8A-4147-A177-3AD203B41FA5}">
                      <a16:colId xmlns:a16="http://schemas.microsoft.com/office/drawing/2014/main" val="2919469892"/>
                    </a:ext>
                  </a:extLst>
                </a:gridCol>
                <a:gridCol w="4728801">
                  <a:extLst>
                    <a:ext uri="{9D8B030D-6E8A-4147-A177-3AD203B41FA5}">
                      <a16:colId xmlns:a16="http://schemas.microsoft.com/office/drawing/2014/main" val="1886004933"/>
                    </a:ext>
                  </a:extLst>
                </a:gridCol>
              </a:tblGrid>
              <a:tr h="370840">
                <a:tc>
                  <a:txBody>
                    <a:bodyPr/>
                    <a:lstStyle/>
                    <a:p>
                      <a:r>
                        <a:rPr lang="en-CA" sz="2400" dirty="0"/>
                        <a:t>Code</a:t>
                      </a:r>
                    </a:p>
                  </a:txBody>
                  <a:tcPr/>
                </a:tc>
                <a:tc>
                  <a:txBody>
                    <a:bodyPr/>
                    <a:lstStyle/>
                    <a:p>
                      <a:r>
                        <a:rPr lang="en-CA" dirty="0"/>
                        <a:t>Title</a:t>
                      </a:r>
                    </a:p>
                  </a:txBody>
                  <a:tcPr/>
                </a:tc>
                <a:tc>
                  <a:txBody>
                    <a:bodyPr/>
                    <a:lstStyle/>
                    <a:p>
                      <a:r>
                        <a:rPr lang="en-CA" dirty="0"/>
                        <a:t>When to use</a:t>
                      </a:r>
                    </a:p>
                  </a:txBody>
                  <a:tcPr/>
                </a:tc>
                <a:extLst>
                  <a:ext uri="{0D108BD9-81ED-4DB2-BD59-A6C34878D82A}">
                    <a16:rowId xmlns:a16="http://schemas.microsoft.com/office/drawing/2014/main" val="3672952123"/>
                  </a:ext>
                </a:extLst>
              </a:tr>
              <a:tr h="370840">
                <a:tc>
                  <a:txBody>
                    <a:bodyPr/>
                    <a:lstStyle/>
                    <a:p>
                      <a:r>
                        <a:rPr lang="en-CA" dirty="0"/>
                        <a:t>K023</a:t>
                      </a:r>
                    </a:p>
                  </a:txBody>
                  <a:tcPr/>
                </a:tc>
                <a:tc>
                  <a:txBody>
                    <a:bodyPr/>
                    <a:lstStyle/>
                    <a:p>
                      <a:r>
                        <a:rPr lang="en-CA" dirty="0"/>
                        <a:t>Palliative Care Support</a:t>
                      </a:r>
                    </a:p>
                  </a:txBody>
                  <a:tcPr/>
                </a:tc>
                <a:tc>
                  <a:txBody>
                    <a:bodyPr/>
                    <a:lstStyle/>
                    <a:p>
                      <a:r>
                        <a:rPr lang="en-CA" dirty="0"/>
                        <a:t>Palliative care visits, 20 min or longer, </a:t>
                      </a:r>
                      <a:r>
                        <a:rPr lang="en-CA" u="none" dirty="0"/>
                        <a:t>in any care setting. Bill in units</a:t>
                      </a:r>
                      <a:endParaRPr lang="en-CA" dirty="0"/>
                    </a:p>
                  </a:txBody>
                  <a:tcPr/>
                </a:tc>
                <a:extLst>
                  <a:ext uri="{0D108BD9-81ED-4DB2-BD59-A6C34878D82A}">
                    <a16:rowId xmlns:a16="http://schemas.microsoft.com/office/drawing/2014/main" val="2010332757"/>
                  </a:ext>
                </a:extLst>
              </a:tr>
              <a:tr h="370840">
                <a:tc>
                  <a:txBody>
                    <a:bodyPr/>
                    <a:lstStyle/>
                    <a:p>
                      <a:r>
                        <a:rPr lang="en-CA" dirty="0"/>
                        <a:t>G512</a:t>
                      </a:r>
                    </a:p>
                  </a:txBody>
                  <a:tcPr/>
                </a:tc>
                <a:tc>
                  <a:txBody>
                    <a:bodyPr/>
                    <a:lstStyle/>
                    <a:p>
                      <a:r>
                        <a:rPr lang="en-CA" dirty="0"/>
                        <a:t>Palliative Care Case Management</a:t>
                      </a:r>
                    </a:p>
                  </a:txBody>
                  <a:tcPr/>
                </a:tc>
                <a:tc>
                  <a:txBody>
                    <a:bodyPr/>
                    <a:lstStyle/>
                    <a:p>
                      <a:r>
                        <a:rPr lang="en-CA" dirty="0"/>
                        <a:t>Provision of services for patients receiving palliative care on a weekly basis</a:t>
                      </a:r>
                    </a:p>
                  </a:txBody>
                  <a:tcPr/>
                </a:tc>
                <a:extLst>
                  <a:ext uri="{0D108BD9-81ED-4DB2-BD59-A6C34878D82A}">
                    <a16:rowId xmlns:a16="http://schemas.microsoft.com/office/drawing/2014/main" val="3415500212"/>
                  </a:ext>
                </a:extLst>
              </a:tr>
              <a:tr h="370840">
                <a:tc>
                  <a:txBody>
                    <a:bodyPr/>
                    <a:lstStyle/>
                    <a:p>
                      <a:r>
                        <a:rPr lang="en-CA" dirty="0"/>
                        <a:t>K070</a:t>
                      </a:r>
                    </a:p>
                  </a:txBody>
                  <a:tcPr/>
                </a:tc>
                <a:tc>
                  <a:txBody>
                    <a:bodyPr/>
                    <a:lstStyle/>
                    <a:p>
                      <a:r>
                        <a:rPr lang="en-CA" dirty="0"/>
                        <a:t>Home Care Application</a:t>
                      </a:r>
                    </a:p>
                  </a:txBody>
                  <a:tcPr/>
                </a:tc>
                <a:tc>
                  <a:txBody>
                    <a:bodyPr/>
                    <a:lstStyle/>
                    <a:p>
                      <a:r>
                        <a:rPr lang="en-CA" dirty="0"/>
                        <a:t>Completion and submission of referral for home care services</a:t>
                      </a:r>
                    </a:p>
                  </a:txBody>
                  <a:tcPr/>
                </a:tc>
                <a:extLst>
                  <a:ext uri="{0D108BD9-81ED-4DB2-BD59-A6C34878D82A}">
                    <a16:rowId xmlns:a16="http://schemas.microsoft.com/office/drawing/2014/main" val="3642387213"/>
                  </a:ext>
                </a:extLst>
              </a:tr>
              <a:tr h="370840">
                <a:tc>
                  <a:txBody>
                    <a:bodyPr/>
                    <a:lstStyle/>
                    <a:p>
                      <a:r>
                        <a:rPr lang="en-CA" dirty="0"/>
                        <a:t>A901/A900</a:t>
                      </a:r>
                    </a:p>
                  </a:txBody>
                  <a:tcPr/>
                </a:tc>
                <a:tc>
                  <a:txBody>
                    <a:bodyPr/>
                    <a:lstStyle/>
                    <a:p>
                      <a:r>
                        <a:rPr lang="en-CA" dirty="0"/>
                        <a:t>House Call Assessment</a:t>
                      </a:r>
                    </a:p>
                  </a:txBody>
                  <a:tcPr/>
                </a:tc>
                <a:tc>
                  <a:txBody>
                    <a:bodyPr/>
                    <a:lstStyle/>
                    <a:p>
                      <a:r>
                        <a:rPr lang="en-CA" dirty="0"/>
                        <a:t>Palliative care home visit less than 20 minutes</a:t>
                      </a:r>
                    </a:p>
                  </a:txBody>
                  <a:tcPr/>
                </a:tc>
                <a:extLst>
                  <a:ext uri="{0D108BD9-81ED-4DB2-BD59-A6C34878D82A}">
                    <a16:rowId xmlns:a16="http://schemas.microsoft.com/office/drawing/2014/main" val="3706397628"/>
                  </a:ext>
                </a:extLst>
              </a:tr>
              <a:tr h="370840">
                <a:tc>
                  <a:txBody>
                    <a:bodyPr/>
                    <a:lstStyle/>
                    <a:p>
                      <a:r>
                        <a:rPr lang="en-CA" dirty="0"/>
                        <a:t>B998, B997</a:t>
                      </a:r>
                    </a:p>
                  </a:txBody>
                  <a:tcPr/>
                </a:tc>
                <a:tc>
                  <a:txBody>
                    <a:bodyPr/>
                    <a:lstStyle/>
                    <a:p>
                      <a:r>
                        <a:rPr lang="en-CA" dirty="0"/>
                        <a:t>Palliative Care Home Visit Special Visit Premium</a:t>
                      </a:r>
                    </a:p>
                  </a:txBody>
                  <a:tcPr/>
                </a:tc>
                <a:tc>
                  <a:txBody>
                    <a:bodyPr/>
                    <a:lstStyle/>
                    <a:p>
                      <a:r>
                        <a:rPr lang="en-CA" dirty="0"/>
                        <a:t>Add to billing for all palliative care home visits (B998) except for nights (B997)</a:t>
                      </a:r>
                    </a:p>
                  </a:txBody>
                  <a:tcPr/>
                </a:tc>
                <a:extLst>
                  <a:ext uri="{0D108BD9-81ED-4DB2-BD59-A6C34878D82A}">
                    <a16:rowId xmlns:a16="http://schemas.microsoft.com/office/drawing/2014/main" val="797603326"/>
                  </a:ext>
                </a:extLst>
              </a:tr>
              <a:tr h="370840">
                <a:tc>
                  <a:txBody>
                    <a:bodyPr/>
                    <a:lstStyle/>
                    <a:p>
                      <a:r>
                        <a:rPr lang="en-CA" dirty="0"/>
                        <a:t>B966</a:t>
                      </a:r>
                    </a:p>
                  </a:txBody>
                  <a:tcPr/>
                </a:tc>
                <a:tc>
                  <a:txBody>
                    <a:bodyPr/>
                    <a:lstStyle/>
                    <a:p>
                      <a:r>
                        <a:rPr lang="en-CA" dirty="0"/>
                        <a:t>Palliative Care Home Visits Travel Premium</a:t>
                      </a:r>
                    </a:p>
                  </a:txBody>
                  <a:tcPr/>
                </a:tc>
                <a:tc>
                  <a:txBody>
                    <a:bodyPr/>
                    <a:lstStyle/>
                    <a:p>
                      <a:r>
                        <a:rPr lang="en-CA" dirty="0"/>
                        <a:t>Add to billing for all palliative care home visits</a:t>
                      </a:r>
                    </a:p>
                  </a:txBody>
                  <a:tcPr/>
                </a:tc>
                <a:extLst>
                  <a:ext uri="{0D108BD9-81ED-4DB2-BD59-A6C34878D82A}">
                    <a16:rowId xmlns:a16="http://schemas.microsoft.com/office/drawing/2014/main" val="3153035838"/>
                  </a:ext>
                </a:extLst>
              </a:tr>
            </a:tbl>
          </a:graphicData>
        </a:graphic>
      </p:graphicFrame>
      <p:pic>
        <p:nvPicPr>
          <p:cNvPr id="6" name="Final Summary">
            <a:hlinkClick r:id="" action="ppaction://media"/>
            <a:extLst>
              <a:ext uri="{FF2B5EF4-FFF2-40B4-BE49-F238E27FC236}">
                <a16:creationId xmlns:a16="http://schemas.microsoft.com/office/drawing/2014/main" id="{778C5695-E54C-4B32-976F-BAFDEA3E4B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0217" y="6122527"/>
            <a:ext cx="406400" cy="406400"/>
          </a:xfrm>
          <a:prstGeom prst="rect">
            <a:avLst/>
          </a:prstGeom>
        </p:spPr>
      </p:pic>
    </p:spTree>
    <p:extLst>
      <p:ext uri="{BB962C8B-B14F-4D97-AF65-F5344CB8AC3E}">
        <p14:creationId xmlns:p14="http://schemas.microsoft.com/office/powerpoint/2010/main" val="358703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F1455-43F9-4994-A2A8-58A738022FC2}"/>
              </a:ext>
            </a:extLst>
          </p:cNvPr>
          <p:cNvSpPr>
            <a:spLocks noGrp="1"/>
          </p:cNvSpPr>
          <p:nvPr>
            <p:ph type="title"/>
          </p:nvPr>
        </p:nvSpPr>
        <p:spPr/>
        <p:txBody>
          <a:bodyPr/>
          <a:lstStyle/>
          <a:p>
            <a:r>
              <a:rPr lang="en-CA" dirty="0"/>
              <a:t>Summary of Codes</a:t>
            </a:r>
          </a:p>
        </p:txBody>
      </p:sp>
      <p:graphicFrame>
        <p:nvGraphicFramePr>
          <p:cNvPr id="4" name="Content Placeholder 3">
            <a:extLst>
              <a:ext uri="{FF2B5EF4-FFF2-40B4-BE49-F238E27FC236}">
                <a16:creationId xmlns:a16="http://schemas.microsoft.com/office/drawing/2014/main" id="{15941351-C5A5-4BCA-89FB-E9E688BD30D6}"/>
              </a:ext>
            </a:extLst>
          </p:cNvPr>
          <p:cNvGraphicFramePr>
            <a:graphicFrameLocks noGrp="1"/>
          </p:cNvGraphicFramePr>
          <p:nvPr>
            <p:ph idx="1"/>
            <p:extLst>
              <p:ext uri="{D42A27DB-BD31-4B8C-83A1-F6EECF244321}">
                <p14:modId xmlns:p14="http://schemas.microsoft.com/office/powerpoint/2010/main" val="2743297044"/>
              </p:ext>
            </p:extLst>
          </p:nvPr>
        </p:nvGraphicFramePr>
        <p:xfrm>
          <a:off x="1023939" y="1732280"/>
          <a:ext cx="9720261" cy="4211320"/>
        </p:xfrm>
        <a:graphic>
          <a:graphicData uri="http://schemas.openxmlformats.org/drawingml/2006/table">
            <a:tbl>
              <a:tblPr firstRow="1" bandRow="1">
                <a:tableStyleId>{5C22544A-7EE6-4342-B048-85BDC9FD1C3A}</a:tableStyleId>
              </a:tblPr>
              <a:tblGrid>
                <a:gridCol w="1300620">
                  <a:extLst>
                    <a:ext uri="{9D8B030D-6E8A-4147-A177-3AD203B41FA5}">
                      <a16:colId xmlns:a16="http://schemas.microsoft.com/office/drawing/2014/main" val="3354252680"/>
                    </a:ext>
                  </a:extLst>
                </a:gridCol>
                <a:gridCol w="3525097">
                  <a:extLst>
                    <a:ext uri="{9D8B030D-6E8A-4147-A177-3AD203B41FA5}">
                      <a16:colId xmlns:a16="http://schemas.microsoft.com/office/drawing/2014/main" val="2919469892"/>
                    </a:ext>
                  </a:extLst>
                </a:gridCol>
                <a:gridCol w="4894544">
                  <a:extLst>
                    <a:ext uri="{9D8B030D-6E8A-4147-A177-3AD203B41FA5}">
                      <a16:colId xmlns:a16="http://schemas.microsoft.com/office/drawing/2014/main" val="1886004933"/>
                    </a:ext>
                  </a:extLst>
                </a:gridCol>
              </a:tblGrid>
              <a:tr h="370840">
                <a:tc>
                  <a:txBody>
                    <a:bodyPr/>
                    <a:lstStyle/>
                    <a:p>
                      <a:r>
                        <a:rPr lang="en-CA" sz="2400" dirty="0"/>
                        <a:t>Code</a:t>
                      </a:r>
                    </a:p>
                  </a:txBody>
                  <a:tcPr/>
                </a:tc>
                <a:tc>
                  <a:txBody>
                    <a:bodyPr/>
                    <a:lstStyle/>
                    <a:p>
                      <a:r>
                        <a:rPr lang="en-CA" dirty="0"/>
                        <a:t>Title</a:t>
                      </a:r>
                    </a:p>
                  </a:txBody>
                  <a:tcPr/>
                </a:tc>
                <a:tc>
                  <a:txBody>
                    <a:bodyPr/>
                    <a:lstStyle/>
                    <a:p>
                      <a:r>
                        <a:rPr lang="en-CA" dirty="0"/>
                        <a:t>When to use</a:t>
                      </a:r>
                    </a:p>
                  </a:txBody>
                  <a:tcPr/>
                </a:tc>
                <a:extLst>
                  <a:ext uri="{0D108BD9-81ED-4DB2-BD59-A6C34878D82A}">
                    <a16:rowId xmlns:a16="http://schemas.microsoft.com/office/drawing/2014/main" val="3672952123"/>
                  </a:ext>
                </a:extLst>
              </a:tr>
              <a:tr h="370840">
                <a:tc>
                  <a:txBody>
                    <a:bodyPr/>
                    <a:lstStyle/>
                    <a:p>
                      <a:r>
                        <a:rPr lang="en-CA" dirty="0"/>
                        <a:t>K730</a:t>
                      </a:r>
                    </a:p>
                  </a:txBody>
                  <a:tcPr/>
                </a:tc>
                <a:tc>
                  <a:txBody>
                    <a:bodyPr/>
                    <a:lstStyle/>
                    <a:p>
                      <a:r>
                        <a:rPr lang="en-CA" dirty="0"/>
                        <a:t>Physician-Physician Telephone Consult</a:t>
                      </a:r>
                    </a:p>
                  </a:txBody>
                  <a:tcPr/>
                </a:tc>
                <a:tc>
                  <a:txBody>
                    <a:bodyPr/>
                    <a:lstStyle/>
                    <a:p>
                      <a:r>
                        <a:rPr lang="en-CA" dirty="0"/>
                        <a:t>Code for referring physician</a:t>
                      </a:r>
                    </a:p>
                  </a:txBody>
                  <a:tcPr/>
                </a:tc>
                <a:extLst>
                  <a:ext uri="{0D108BD9-81ED-4DB2-BD59-A6C34878D82A}">
                    <a16:rowId xmlns:a16="http://schemas.microsoft.com/office/drawing/2014/main" val="2157835079"/>
                  </a:ext>
                </a:extLst>
              </a:tr>
              <a:tr h="370840">
                <a:tc>
                  <a:txBody>
                    <a:bodyPr/>
                    <a:lstStyle/>
                    <a:p>
                      <a:r>
                        <a:rPr lang="en-CA" dirty="0"/>
                        <a:t>K738</a:t>
                      </a:r>
                    </a:p>
                  </a:txBody>
                  <a:tcPr/>
                </a:tc>
                <a:tc>
                  <a:txBody>
                    <a:bodyPr/>
                    <a:lstStyle/>
                    <a:p>
                      <a:r>
                        <a:rPr lang="en-CA" dirty="0"/>
                        <a:t>Physician-Physician E-Consult</a:t>
                      </a:r>
                    </a:p>
                  </a:txBody>
                  <a:tcPr/>
                </a:tc>
                <a:tc>
                  <a:txBody>
                    <a:bodyPr/>
                    <a:lstStyle/>
                    <a:p>
                      <a:r>
                        <a:rPr lang="en-CA" dirty="0"/>
                        <a:t>Code for referring physician</a:t>
                      </a:r>
                    </a:p>
                  </a:txBody>
                  <a:tcPr/>
                </a:tc>
                <a:extLst>
                  <a:ext uri="{0D108BD9-81ED-4DB2-BD59-A6C34878D82A}">
                    <a16:rowId xmlns:a16="http://schemas.microsoft.com/office/drawing/2014/main" val="3090117017"/>
                  </a:ext>
                </a:extLst>
              </a:tr>
              <a:tr h="370840">
                <a:tc>
                  <a:txBody>
                    <a:bodyPr/>
                    <a:lstStyle/>
                    <a:p>
                      <a:r>
                        <a:rPr lang="en-CA" dirty="0"/>
                        <a:t>K015</a:t>
                      </a:r>
                    </a:p>
                  </a:txBody>
                  <a:tcPr/>
                </a:tc>
                <a:tc>
                  <a:txBody>
                    <a:bodyPr/>
                    <a:lstStyle/>
                    <a:p>
                      <a:r>
                        <a:rPr lang="en-CA" dirty="0"/>
                        <a:t>Counseling of relatives of terminally ill patient</a:t>
                      </a:r>
                    </a:p>
                  </a:txBody>
                  <a:tcPr/>
                </a:tc>
                <a:tc>
                  <a:txBody>
                    <a:bodyPr/>
                    <a:lstStyle/>
                    <a:p>
                      <a:r>
                        <a:rPr lang="en-CA" dirty="0"/>
                        <a:t>Scheduled meeting, 20 min or longer, with relatives of a patient receiving palliative care. Billed in units. </a:t>
                      </a:r>
                    </a:p>
                  </a:txBody>
                  <a:tcPr/>
                </a:tc>
                <a:extLst>
                  <a:ext uri="{0D108BD9-81ED-4DB2-BD59-A6C34878D82A}">
                    <a16:rowId xmlns:a16="http://schemas.microsoft.com/office/drawing/2014/main" val="2010332757"/>
                  </a:ext>
                </a:extLst>
              </a:tr>
              <a:tr h="370840">
                <a:tc>
                  <a:txBody>
                    <a:bodyPr/>
                    <a:lstStyle/>
                    <a:p>
                      <a:r>
                        <a:rPr lang="en-CA" dirty="0"/>
                        <a:t>K002</a:t>
                      </a:r>
                    </a:p>
                  </a:txBody>
                  <a:tcPr/>
                </a:tc>
                <a:tc>
                  <a:txBody>
                    <a:bodyPr/>
                    <a:lstStyle/>
                    <a:p>
                      <a:r>
                        <a:rPr lang="en-CA" dirty="0"/>
                        <a:t>Interview with Substitute Decision Maker(s)</a:t>
                      </a:r>
                    </a:p>
                  </a:txBody>
                  <a:tcPr/>
                </a:tc>
                <a:tc>
                  <a:txBody>
                    <a:bodyPr/>
                    <a:lstStyle/>
                    <a:p>
                      <a:r>
                        <a:rPr lang="en-CA" dirty="0"/>
                        <a:t>Scheduled meeting, 20 min or longer, with substitute decision maker(s) apart from discussions about history and consent</a:t>
                      </a:r>
                    </a:p>
                  </a:txBody>
                  <a:tcPr/>
                </a:tc>
                <a:extLst>
                  <a:ext uri="{0D108BD9-81ED-4DB2-BD59-A6C34878D82A}">
                    <a16:rowId xmlns:a16="http://schemas.microsoft.com/office/drawing/2014/main" val="1208132699"/>
                  </a:ext>
                </a:extLst>
              </a:tr>
              <a:tr h="370840">
                <a:tc>
                  <a:txBody>
                    <a:bodyPr/>
                    <a:lstStyle/>
                    <a:p>
                      <a:r>
                        <a:rPr lang="en-CA" dirty="0"/>
                        <a:t>K700, K121, K124, K703</a:t>
                      </a:r>
                    </a:p>
                  </a:txBody>
                  <a:tcPr/>
                </a:tc>
                <a:tc>
                  <a:txBody>
                    <a:bodyPr/>
                    <a:lstStyle/>
                    <a:p>
                      <a:r>
                        <a:rPr lang="en-CA" dirty="0"/>
                        <a:t>Case Conference</a:t>
                      </a:r>
                    </a:p>
                  </a:txBody>
                  <a:tcPr/>
                </a:tc>
                <a:tc>
                  <a:txBody>
                    <a:bodyPr/>
                    <a:lstStyle/>
                    <a:p>
                      <a:r>
                        <a:rPr lang="en-CA" dirty="0"/>
                        <a:t>Scheduled meeting, 10 min or longer, with two additional health professionals for outpatient (K700), inpatient (K121), LTC (K124), Geriatrics (K730)</a:t>
                      </a:r>
                    </a:p>
                  </a:txBody>
                  <a:tcPr/>
                </a:tc>
                <a:extLst>
                  <a:ext uri="{0D108BD9-81ED-4DB2-BD59-A6C34878D82A}">
                    <a16:rowId xmlns:a16="http://schemas.microsoft.com/office/drawing/2014/main" val="3415500212"/>
                  </a:ext>
                </a:extLst>
              </a:tr>
            </a:tbl>
          </a:graphicData>
        </a:graphic>
      </p:graphicFrame>
    </p:spTree>
    <p:extLst>
      <p:ext uri="{BB962C8B-B14F-4D97-AF65-F5344CB8AC3E}">
        <p14:creationId xmlns:p14="http://schemas.microsoft.com/office/powerpoint/2010/main" val="911013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F1455-43F9-4994-A2A8-58A738022FC2}"/>
              </a:ext>
            </a:extLst>
          </p:cNvPr>
          <p:cNvSpPr>
            <a:spLocks noGrp="1"/>
          </p:cNvSpPr>
          <p:nvPr>
            <p:ph type="title"/>
          </p:nvPr>
        </p:nvSpPr>
        <p:spPr/>
        <p:txBody>
          <a:bodyPr/>
          <a:lstStyle/>
          <a:p>
            <a:r>
              <a:rPr lang="en-CA" dirty="0"/>
              <a:t>Summary of Codes</a:t>
            </a:r>
          </a:p>
        </p:txBody>
      </p:sp>
      <p:graphicFrame>
        <p:nvGraphicFramePr>
          <p:cNvPr id="4" name="Content Placeholder 3">
            <a:extLst>
              <a:ext uri="{FF2B5EF4-FFF2-40B4-BE49-F238E27FC236}">
                <a16:creationId xmlns:a16="http://schemas.microsoft.com/office/drawing/2014/main" id="{15941351-C5A5-4BCA-89FB-E9E688BD30D6}"/>
              </a:ext>
            </a:extLst>
          </p:cNvPr>
          <p:cNvGraphicFramePr>
            <a:graphicFrameLocks noGrp="1"/>
          </p:cNvGraphicFramePr>
          <p:nvPr>
            <p:ph idx="1"/>
            <p:extLst>
              <p:ext uri="{D42A27DB-BD31-4B8C-83A1-F6EECF244321}">
                <p14:modId xmlns:p14="http://schemas.microsoft.com/office/powerpoint/2010/main" val="221539735"/>
              </p:ext>
            </p:extLst>
          </p:nvPr>
        </p:nvGraphicFramePr>
        <p:xfrm>
          <a:off x="582896" y="1732280"/>
          <a:ext cx="10692287" cy="3489960"/>
        </p:xfrm>
        <a:graphic>
          <a:graphicData uri="http://schemas.openxmlformats.org/drawingml/2006/table">
            <a:tbl>
              <a:tblPr firstRow="1" bandRow="1">
                <a:tableStyleId>{5C22544A-7EE6-4342-B048-85BDC9FD1C3A}</a:tableStyleId>
              </a:tblPr>
              <a:tblGrid>
                <a:gridCol w="1430682">
                  <a:extLst>
                    <a:ext uri="{9D8B030D-6E8A-4147-A177-3AD203B41FA5}">
                      <a16:colId xmlns:a16="http://schemas.microsoft.com/office/drawing/2014/main" val="3354252680"/>
                    </a:ext>
                  </a:extLst>
                </a:gridCol>
                <a:gridCol w="3877607">
                  <a:extLst>
                    <a:ext uri="{9D8B030D-6E8A-4147-A177-3AD203B41FA5}">
                      <a16:colId xmlns:a16="http://schemas.microsoft.com/office/drawing/2014/main" val="2919469892"/>
                    </a:ext>
                  </a:extLst>
                </a:gridCol>
                <a:gridCol w="5383998">
                  <a:extLst>
                    <a:ext uri="{9D8B030D-6E8A-4147-A177-3AD203B41FA5}">
                      <a16:colId xmlns:a16="http://schemas.microsoft.com/office/drawing/2014/main" val="1886004933"/>
                    </a:ext>
                  </a:extLst>
                </a:gridCol>
              </a:tblGrid>
              <a:tr h="370840">
                <a:tc>
                  <a:txBody>
                    <a:bodyPr/>
                    <a:lstStyle/>
                    <a:p>
                      <a:r>
                        <a:rPr lang="en-CA" sz="2400" dirty="0"/>
                        <a:t>Code</a:t>
                      </a:r>
                    </a:p>
                  </a:txBody>
                  <a:tcPr marL="100584" marR="100584"/>
                </a:tc>
                <a:tc>
                  <a:txBody>
                    <a:bodyPr/>
                    <a:lstStyle/>
                    <a:p>
                      <a:r>
                        <a:rPr lang="en-CA" dirty="0"/>
                        <a:t>Title</a:t>
                      </a:r>
                    </a:p>
                  </a:txBody>
                  <a:tcPr marL="100584" marR="100584"/>
                </a:tc>
                <a:tc>
                  <a:txBody>
                    <a:bodyPr/>
                    <a:lstStyle/>
                    <a:p>
                      <a:r>
                        <a:rPr lang="en-CA" dirty="0"/>
                        <a:t>When to use</a:t>
                      </a:r>
                    </a:p>
                  </a:txBody>
                  <a:tcPr marL="100584" marR="100584"/>
                </a:tc>
                <a:extLst>
                  <a:ext uri="{0D108BD9-81ED-4DB2-BD59-A6C34878D82A}">
                    <a16:rowId xmlns:a16="http://schemas.microsoft.com/office/drawing/2014/main" val="3672952123"/>
                  </a:ext>
                </a:extLst>
              </a:tr>
              <a:tr h="370840">
                <a:tc>
                  <a:txBody>
                    <a:bodyPr/>
                    <a:lstStyle/>
                    <a:p>
                      <a:r>
                        <a:rPr lang="en-CA" dirty="0"/>
                        <a:t>C,W882, W872</a:t>
                      </a:r>
                    </a:p>
                  </a:txBody>
                  <a:tcPr/>
                </a:tc>
                <a:tc>
                  <a:txBody>
                    <a:bodyPr/>
                    <a:lstStyle/>
                    <a:p>
                      <a:r>
                        <a:rPr lang="en-CA" dirty="0"/>
                        <a:t>Palliative care visits</a:t>
                      </a:r>
                    </a:p>
                  </a:txBody>
                  <a:tcPr/>
                </a:tc>
                <a:tc>
                  <a:txBody>
                    <a:bodyPr/>
                    <a:lstStyle/>
                    <a:p>
                      <a:r>
                        <a:rPr lang="en-CA" dirty="0"/>
                        <a:t>Palliative care visits less than 20 min in hospital (C), CCC/Rehab (W) or LTC (W872)</a:t>
                      </a:r>
                    </a:p>
                  </a:txBody>
                  <a:tcPr/>
                </a:tc>
                <a:extLst>
                  <a:ext uri="{0D108BD9-81ED-4DB2-BD59-A6C34878D82A}">
                    <a16:rowId xmlns:a16="http://schemas.microsoft.com/office/drawing/2014/main" val="1647455744"/>
                  </a:ext>
                </a:extLst>
              </a:tr>
              <a:tr h="370840">
                <a:tc>
                  <a:txBody>
                    <a:bodyPr/>
                    <a:lstStyle/>
                    <a:p>
                      <a:r>
                        <a:rPr lang="en-CA" dirty="0"/>
                        <a:t>W010</a:t>
                      </a:r>
                    </a:p>
                  </a:txBody>
                  <a:tcPr/>
                </a:tc>
                <a:tc>
                  <a:txBody>
                    <a:bodyPr/>
                    <a:lstStyle/>
                    <a:p>
                      <a:r>
                        <a:rPr lang="en-CA" dirty="0"/>
                        <a:t>LTC Monthly Management Fee</a:t>
                      </a:r>
                    </a:p>
                  </a:txBody>
                  <a:tcPr/>
                </a:tc>
                <a:tc>
                  <a:txBody>
                    <a:bodyPr/>
                    <a:lstStyle/>
                    <a:p>
                      <a:r>
                        <a:rPr lang="en-CA" dirty="0"/>
                        <a:t>Monthly management for LTC patients, precludes use of other palliative care codes except K023</a:t>
                      </a:r>
                    </a:p>
                  </a:txBody>
                  <a:tcPr/>
                </a:tc>
                <a:extLst>
                  <a:ext uri="{0D108BD9-81ED-4DB2-BD59-A6C34878D82A}">
                    <a16:rowId xmlns:a16="http://schemas.microsoft.com/office/drawing/2014/main" val="595674458"/>
                  </a:ext>
                </a:extLst>
              </a:tr>
              <a:tr h="370840">
                <a:tc>
                  <a:txBody>
                    <a:bodyPr/>
                    <a:lstStyle/>
                    <a:p>
                      <a:r>
                        <a:rPr lang="en-CA" dirty="0"/>
                        <a:t>A902</a:t>
                      </a:r>
                    </a:p>
                  </a:txBody>
                  <a:tcPr/>
                </a:tc>
                <a:tc>
                  <a:txBody>
                    <a:bodyPr/>
                    <a:lstStyle/>
                    <a:p>
                      <a:r>
                        <a:rPr lang="en-CA" dirty="0"/>
                        <a:t>Pronouncement of death in the home</a:t>
                      </a:r>
                    </a:p>
                  </a:txBody>
                  <a:tcPr/>
                </a:tc>
                <a:tc>
                  <a:txBody>
                    <a:bodyPr/>
                    <a:lstStyle/>
                    <a:p>
                      <a:r>
                        <a:rPr lang="en-CA" dirty="0"/>
                        <a:t>Home visit to pronounce death and support family</a:t>
                      </a:r>
                    </a:p>
                  </a:txBody>
                  <a:tcPr/>
                </a:tc>
                <a:extLst>
                  <a:ext uri="{0D108BD9-81ED-4DB2-BD59-A6C34878D82A}">
                    <a16:rowId xmlns:a16="http://schemas.microsoft.com/office/drawing/2014/main" val="2010332757"/>
                  </a:ext>
                </a:extLst>
              </a:tr>
              <a:tr h="370840">
                <a:tc>
                  <a:txBody>
                    <a:bodyPr/>
                    <a:lstStyle/>
                    <a:p>
                      <a:r>
                        <a:rPr lang="en-CA" dirty="0"/>
                        <a:t>A,C,W777</a:t>
                      </a:r>
                    </a:p>
                  </a:txBody>
                  <a:tcPr/>
                </a:tc>
                <a:tc>
                  <a:txBody>
                    <a:bodyPr/>
                    <a:lstStyle/>
                    <a:p>
                      <a:r>
                        <a:rPr lang="en-CA" dirty="0"/>
                        <a:t>Pronouncement of death</a:t>
                      </a:r>
                    </a:p>
                  </a:txBody>
                  <a:tcPr/>
                </a:tc>
                <a:tc>
                  <a:txBody>
                    <a:bodyPr/>
                    <a:lstStyle/>
                    <a:p>
                      <a:r>
                        <a:rPr lang="en-CA" dirty="0"/>
                        <a:t>Pronouncement of death in other settings – special visit to other setting (A), hospital (C), LTC/CCC (W)</a:t>
                      </a:r>
                    </a:p>
                  </a:txBody>
                  <a:tcPr/>
                </a:tc>
                <a:extLst>
                  <a:ext uri="{0D108BD9-81ED-4DB2-BD59-A6C34878D82A}">
                    <a16:rowId xmlns:a16="http://schemas.microsoft.com/office/drawing/2014/main" val="3415500212"/>
                  </a:ext>
                </a:extLst>
              </a:tr>
              <a:tr h="370840">
                <a:tc>
                  <a:txBody>
                    <a:bodyPr/>
                    <a:lstStyle/>
                    <a:p>
                      <a:r>
                        <a:rPr lang="en-CA" dirty="0"/>
                        <a:t>A,C,W771</a:t>
                      </a:r>
                    </a:p>
                  </a:txBody>
                  <a:tcPr/>
                </a:tc>
                <a:tc>
                  <a:txBody>
                    <a:bodyPr/>
                    <a:lstStyle/>
                    <a:p>
                      <a:r>
                        <a:rPr lang="en-CA" dirty="0"/>
                        <a:t>Certification of death</a:t>
                      </a:r>
                    </a:p>
                  </a:txBody>
                  <a:tcPr/>
                </a:tc>
                <a:tc>
                  <a:txBody>
                    <a:bodyPr/>
                    <a:lstStyle/>
                    <a:p>
                      <a:r>
                        <a:rPr lang="en-CA" dirty="0"/>
                        <a:t>Completion of death certificate</a:t>
                      </a:r>
                    </a:p>
                  </a:txBody>
                  <a:tcPr/>
                </a:tc>
                <a:extLst>
                  <a:ext uri="{0D108BD9-81ED-4DB2-BD59-A6C34878D82A}">
                    <a16:rowId xmlns:a16="http://schemas.microsoft.com/office/drawing/2014/main" val="4284802895"/>
                  </a:ext>
                </a:extLst>
              </a:tr>
              <a:tr h="370840">
                <a:tc>
                  <a:txBody>
                    <a:bodyPr/>
                    <a:lstStyle/>
                    <a:p>
                      <a:r>
                        <a:rPr lang="en-CA" dirty="0"/>
                        <a:t>A902</a:t>
                      </a:r>
                    </a:p>
                  </a:txBody>
                  <a:tcPr/>
                </a:tc>
                <a:tc>
                  <a:txBody>
                    <a:bodyPr/>
                    <a:lstStyle/>
                    <a:p>
                      <a:r>
                        <a:rPr lang="en-CA" dirty="0"/>
                        <a:t>Pronouncement of death in the home</a:t>
                      </a:r>
                    </a:p>
                  </a:txBody>
                  <a:tcPr/>
                </a:tc>
                <a:tc>
                  <a:txBody>
                    <a:bodyPr/>
                    <a:lstStyle/>
                    <a:p>
                      <a:r>
                        <a:rPr lang="en-CA" dirty="0"/>
                        <a:t>Home visit to pronounce death and support family</a:t>
                      </a:r>
                    </a:p>
                  </a:txBody>
                  <a:tcPr/>
                </a:tc>
                <a:extLst>
                  <a:ext uri="{0D108BD9-81ED-4DB2-BD59-A6C34878D82A}">
                    <a16:rowId xmlns:a16="http://schemas.microsoft.com/office/drawing/2014/main" val="3078992200"/>
                  </a:ext>
                </a:extLst>
              </a:tr>
            </a:tbl>
          </a:graphicData>
        </a:graphic>
      </p:graphicFrame>
    </p:spTree>
    <p:extLst>
      <p:ext uri="{BB962C8B-B14F-4D97-AF65-F5344CB8AC3E}">
        <p14:creationId xmlns:p14="http://schemas.microsoft.com/office/powerpoint/2010/main" val="4103160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A2E89-DD4C-4012-ACF3-51D05BF70778}"/>
              </a:ext>
            </a:extLst>
          </p:cNvPr>
          <p:cNvSpPr>
            <a:spLocks noGrp="1"/>
          </p:cNvSpPr>
          <p:nvPr>
            <p:ph type="title"/>
          </p:nvPr>
        </p:nvSpPr>
        <p:spPr>
          <a:xfrm>
            <a:off x="1024128" y="585216"/>
            <a:ext cx="9777222" cy="1499616"/>
          </a:xfrm>
        </p:spPr>
        <p:txBody>
          <a:bodyPr/>
          <a:lstStyle/>
          <a:p>
            <a:r>
              <a:rPr lang="en-CA" dirty="0"/>
              <a:t>Thank you</a:t>
            </a:r>
          </a:p>
        </p:txBody>
      </p:sp>
      <p:sp>
        <p:nvSpPr>
          <p:cNvPr id="3" name="Content Placeholder 2">
            <a:extLst>
              <a:ext uri="{FF2B5EF4-FFF2-40B4-BE49-F238E27FC236}">
                <a16:creationId xmlns:a16="http://schemas.microsoft.com/office/drawing/2014/main" id="{D944006E-5FA8-421D-89BF-0E55809F6924}"/>
              </a:ext>
            </a:extLst>
          </p:cNvPr>
          <p:cNvSpPr>
            <a:spLocks noGrp="1"/>
          </p:cNvSpPr>
          <p:nvPr>
            <p:ph idx="1"/>
          </p:nvPr>
        </p:nvSpPr>
        <p:spPr>
          <a:xfrm>
            <a:off x="1024128" y="2084832"/>
            <a:ext cx="9720071" cy="4224528"/>
          </a:xfrm>
        </p:spPr>
        <p:txBody>
          <a:bodyPr>
            <a:normAutofit/>
          </a:bodyPr>
          <a:lstStyle/>
          <a:p>
            <a:pPr marL="0" indent="0">
              <a:buNone/>
            </a:pPr>
            <a:r>
              <a:rPr lang="en-CA" b="1" dirty="0"/>
              <a:t>	</a:t>
            </a:r>
            <a:r>
              <a:rPr lang="en-CA" b="1" dirty="0">
                <a:hlinkClick r:id="rId5"/>
              </a:rPr>
              <a:t>OHIP Schedule of Benefits</a:t>
            </a:r>
            <a:endParaRPr lang="en-CA" dirty="0"/>
          </a:p>
          <a:p>
            <a:pPr marL="923544" lvl="6" indent="0">
              <a:buNone/>
            </a:pPr>
            <a:endParaRPr lang="en-CA" dirty="0">
              <a:hlinkClick r:id="rId6"/>
            </a:endParaRPr>
          </a:p>
          <a:p>
            <a:pPr marL="0" indent="0">
              <a:buNone/>
            </a:pPr>
            <a:r>
              <a:rPr lang="en-CA" dirty="0"/>
              <a:t>         </a:t>
            </a:r>
            <a:r>
              <a:rPr lang="en-CA" b="1" dirty="0"/>
              <a:t>OHIP Payments for Palliative Care Services (OMA)</a:t>
            </a:r>
          </a:p>
          <a:p>
            <a:pPr marL="923544" lvl="6" indent="0">
              <a:buNone/>
            </a:pPr>
            <a:r>
              <a:rPr lang="en-CA" dirty="0"/>
              <a:t>       OMA.org        Billing &amp; Agreements</a:t>
            </a:r>
          </a:p>
          <a:p>
            <a:pPr marL="923544" lvl="6" indent="0">
              <a:buNone/>
            </a:pPr>
            <a:r>
              <a:rPr lang="en-CA" dirty="0"/>
              <a:t>                            OHIP Payments for Palliative Care </a:t>
            </a:r>
          </a:p>
          <a:p>
            <a:pPr marL="0" indent="0">
              <a:buNone/>
            </a:pPr>
            <a:endParaRPr lang="en-CA" b="1" dirty="0"/>
          </a:p>
          <a:p>
            <a:pPr marL="0" lvl="5" indent="0" algn="r">
              <a:buNone/>
            </a:pPr>
            <a:endParaRPr lang="en-CA" sz="2800" b="1" dirty="0"/>
          </a:p>
          <a:p>
            <a:pPr marL="0" lvl="5" indent="0" algn="r">
              <a:buNone/>
            </a:pPr>
            <a:endParaRPr lang="en-CA" sz="2800" b="1" dirty="0"/>
          </a:p>
          <a:p>
            <a:endParaRPr lang="en-CA" dirty="0"/>
          </a:p>
        </p:txBody>
      </p:sp>
      <p:sp>
        <p:nvSpPr>
          <p:cNvPr id="6" name="Arrow: Right 5">
            <a:extLst>
              <a:ext uri="{FF2B5EF4-FFF2-40B4-BE49-F238E27FC236}">
                <a16:creationId xmlns:a16="http://schemas.microsoft.com/office/drawing/2014/main" id="{17A064F2-7D4B-4983-A0A7-CC477BED9CFB}"/>
              </a:ext>
            </a:extLst>
          </p:cNvPr>
          <p:cNvSpPr/>
          <p:nvPr/>
        </p:nvSpPr>
        <p:spPr>
          <a:xfrm>
            <a:off x="4287754" y="4151303"/>
            <a:ext cx="391886" cy="163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Arrow: Right 6">
            <a:extLst>
              <a:ext uri="{FF2B5EF4-FFF2-40B4-BE49-F238E27FC236}">
                <a16:creationId xmlns:a16="http://schemas.microsoft.com/office/drawing/2014/main" id="{25A69A1B-F9C4-4C51-BE71-4C1A29E8D941}"/>
              </a:ext>
            </a:extLst>
          </p:cNvPr>
          <p:cNvSpPr/>
          <p:nvPr/>
        </p:nvSpPr>
        <p:spPr>
          <a:xfrm>
            <a:off x="4287754" y="3752160"/>
            <a:ext cx="391886" cy="163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Thank you">
            <a:hlinkClick r:id="" action="ppaction://media"/>
            <a:extLst>
              <a:ext uri="{FF2B5EF4-FFF2-40B4-BE49-F238E27FC236}">
                <a16:creationId xmlns:a16="http://schemas.microsoft.com/office/drawing/2014/main" id="{410C44F3-C4AA-443C-BD76-025864EA8F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66375" y="5727461"/>
            <a:ext cx="406400" cy="406400"/>
          </a:xfrm>
          <a:prstGeom prst="rect">
            <a:avLst/>
          </a:prstGeom>
        </p:spPr>
      </p:pic>
    </p:spTree>
    <p:extLst>
      <p:ext uri="{BB962C8B-B14F-4D97-AF65-F5344CB8AC3E}">
        <p14:creationId xmlns:p14="http://schemas.microsoft.com/office/powerpoint/2010/main" val="265352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A2E89-DD4C-4012-ACF3-51D05BF70778}"/>
              </a:ext>
            </a:extLst>
          </p:cNvPr>
          <p:cNvSpPr>
            <a:spLocks noGrp="1"/>
          </p:cNvSpPr>
          <p:nvPr>
            <p:ph type="title"/>
          </p:nvPr>
        </p:nvSpPr>
        <p:spPr/>
        <p:txBody>
          <a:bodyPr/>
          <a:lstStyle/>
          <a:p>
            <a:r>
              <a:rPr lang="en-CA" dirty="0"/>
              <a:t>Billing for Telephone Consults</a:t>
            </a:r>
          </a:p>
        </p:txBody>
      </p:sp>
      <p:sp>
        <p:nvSpPr>
          <p:cNvPr id="3" name="Content Placeholder 2">
            <a:extLst>
              <a:ext uri="{FF2B5EF4-FFF2-40B4-BE49-F238E27FC236}">
                <a16:creationId xmlns:a16="http://schemas.microsoft.com/office/drawing/2014/main" id="{D944006E-5FA8-421D-89BF-0E55809F6924}"/>
              </a:ext>
            </a:extLst>
          </p:cNvPr>
          <p:cNvSpPr>
            <a:spLocks noGrp="1"/>
          </p:cNvSpPr>
          <p:nvPr>
            <p:ph idx="1"/>
          </p:nvPr>
        </p:nvSpPr>
        <p:spPr>
          <a:xfrm>
            <a:off x="1024128" y="2084832"/>
            <a:ext cx="9720071" cy="4224528"/>
          </a:xfrm>
        </p:spPr>
        <p:txBody>
          <a:bodyPr>
            <a:normAutofit/>
          </a:bodyPr>
          <a:lstStyle/>
          <a:p>
            <a:r>
              <a:rPr lang="en-CA" b="1" dirty="0"/>
              <a:t>Physician to Physician Telephone Consultation</a:t>
            </a:r>
          </a:p>
          <a:p>
            <a:pPr lvl="6"/>
            <a:r>
              <a:rPr lang="en-CA" b="1" dirty="0"/>
              <a:t> </a:t>
            </a:r>
            <a:r>
              <a:rPr lang="en-CA" dirty="0"/>
              <a:t>K730 – referring physician ($31.35)</a:t>
            </a:r>
          </a:p>
          <a:p>
            <a:pPr lvl="6"/>
            <a:r>
              <a:rPr lang="en-CA" sz="2800" dirty="0"/>
              <a:t> K731 – consultant physician ($40.45)</a:t>
            </a:r>
          </a:p>
          <a:p>
            <a:pPr lvl="6"/>
            <a:r>
              <a:rPr lang="en-CA" sz="3200" dirty="0"/>
              <a:t> </a:t>
            </a:r>
            <a:r>
              <a:rPr lang="en-CA" dirty="0"/>
              <a:t>Minimum 10 minutes/day </a:t>
            </a:r>
          </a:p>
          <a:p>
            <a:pPr lvl="6"/>
            <a:r>
              <a:rPr lang="en-CA" dirty="0"/>
              <a:t> Record times and document</a:t>
            </a:r>
          </a:p>
          <a:p>
            <a:pPr lvl="6"/>
            <a:r>
              <a:rPr lang="en-CA" sz="3200" dirty="0"/>
              <a:t> </a:t>
            </a:r>
            <a:r>
              <a:rPr lang="en-CA" dirty="0"/>
              <a:t>Ineligible: transfer of care, arranging for consultation, when in-person consult occurs on the same or next day</a:t>
            </a:r>
            <a:endParaRPr lang="en-CA" sz="3200" dirty="0"/>
          </a:p>
          <a:p>
            <a:pPr marL="0" lvl="5" indent="0" algn="r">
              <a:buNone/>
            </a:pPr>
            <a:endParaRPr lang="en-CA" sz="2800" b="1" dirty="0"/>
          </a:p>
          <a:p>
            <a:pPr marL="0" lvl="5" indent="0" algn="r">
              <a:buNone/>
            </a:pPr>
            <a:endParaRPr lang="en-CA" sz="2800" b="1" dirty="0"/>
          </a:p>
          <a:p>
            <a:endParaRPr lang="en-CA" dirty="0"/>
          </a:p>
        </p:txBody>
      </p:sp>
      <p:pic>
        <p:nvPicPr>
          <p:cNvPr id="7" name="Phone consult">
            <a:hlinkClick r:id="" action="ppaction://media"/>
            <a:extLst>
              <a:ext uri="{FF2B5EF4-FFF2-40B4-BE49-F238E27FC236}">
                <a16:creationId xmlns:a16="http://schemas.microsoft.com/office/drawing/2014/main" id="{28DE3654-5234-492F-9850-1CD29CB419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64672" y="5605443"/>
            <a:ext cx="406400" cy="406400"/>
          </a:xfrm>
          <a:prstGeom prst="rect">
            <a:avLst/>
          </a:prstGeom>
        </p:spPr>
      </p:pic>
    </p:spTree>
    <p:extLst>
      <p:ext uri="{BB962C8B-B14F-4D97-AF65-F5344CB8AC3E}">
        <p14:creationId xmlns:p14="http://schemas.microsoft.com/office/powerpoint/2010/main" val="364409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5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A2E89-DD4C-4012-ACF3-51D05BF70778}"/>
              </a:ext>
            </a:extLst>
          </p:cNvPr>
          <p:cNvSpPr>
            <a:spLocks noGrp="1"/>
          </p:cNvSpPr>
          <p:nvPr>
            <p:ph type="title"/>
          </p:nvPr>
        </p:nvSpPr>
        <p:spPr/>
        <p:txBody>
          <a:bodyPr/>
          <a:lstStyle/>
          <a:p>
            <a:r>
              <a:rPr lang="en-CA" dirty="0"/>
              <a:t>Billing for E-Consults</a:t>
            </a:r>
          </a:p>
        </p:txBody>
      </p:sp>
      <p:sp>
        <p:nvSpPr>
          <p:cNvPr id="3" name="Content Placeholder 2">
            <a:extLst>
              <a:ext uri="{FF2B5EF4-FFF2-40B4-BE49-F238E27FC236}">
                <a16:creationId xmlns:a16="http://schemas.microsoft.com/office/drawing/2014/main" id="{D944006E-5FA8-421D-89BF-0E55809F6924}"/>
              </a:ext>
            </a:extLst>
          </p:cNvPr>
          <p:cNvSpPr>
            <a:spLocks noGrp="1"/>
          </p:cNvSpPr>
          <p:nvPr>
            <p:ph idx="1"/>
          </p:nvPr>
        </p:nvSpPr>
        <p:spPr>
          <a:xfrm>
            <a:off x="1024128" y="2084832"/>
            <a:ext cx="9720071" cy="4224528"/>
          </a:xfrm>
        </p:spPr>
        <p:txBody>
          <a:bodyPr>
            <a:normAutofit/>
          </a:bodyPr>
          <a:lstStyle/>
          <a:p>
            <a:r>
              <a:rPr lang="en-CA" b="1" dirty="0"/>
              <a:t>Physician to Physician E-Consultation</a:t>
            </a:r>
          </a:p>
          <a:p>
            <a:pPr lvl="6"/>
            <a:r>
              <a:rPr lang="en-CA" b="1" dirty="0"/>
              <a:t> </a:t>
            </a:r>
            <a:r>
              <a:rPr lang="en-CA" dirty="0"/>
              <a:t>K738 – referring physician ($16.00)</a:t>
            </a:r>
          </a:p>
          <a:p>
            <a:pPr lvl="6"/>
            <a:r>
              <a:rPr lang="en-CA" b="1" dirty="0"/>
              <a:t> </a:t>
            </a:r>
            <a:r>
              <a:rPr lang="en-CA" dirty="0"/>
              <a:t>K739 – consultant physician ($20.50)</a:t>
            </a:r>
          </a:p>
          <a:p>
            <a:pPr lvl="6"/>
            <a:r>
              <a:rPr lang="en-CA" b="1" dirty="0"/>
              <a:t> </a:t>
            </a:r>
            <a:r>
              <a:rPr lang="en-CA" dirty="0"/>
              <a:t>Maximum 1 service/day; 6/year</a:t>
            </a:r>
          </a:p>
          <a:p>
            <a:pPr lvl="6"/>
            <a:r>
              <a:rPr lang="en-CA" dirty="0"/>
              <a:t> Document</a:t>
            </a:r>
          </a:p>
          <a:p>
            <a:pPr lvl="6"/>
            <a:r>
              <a:rPr lang="en-CA" b="1" dirty="0"/>
              <a:t> </a:t>
            </a:r>
            <a:r>
              <a:rPr lang="en-CA" dirty="0"/>
              <a:t>Ineligibilities same as telephone consults</a:t>
            </a:r>
            <a:endParaRPr lang="en-CA" b="1" dirty="0"/>
          </a:p>
          <a:p>
            <a:pPr marL="0" lvl="5" indent="0" algn="r">
              <a:buNone/>
            </a:pPr>
            <a:endParaRPr lang="en-CA" sz="2800" b="1" dirty="0"/>
          </a:p>
          <a:p>
            <a:pPr marL="0" lvl="5" indent="0" algn="r">
              <a:buNone/>
            </a:pPr>
            <a:endParaRPr lang="en-CA" sz="2800" b="1" dirty="0"/>
          </a:p>
          <a:p>
            <a:endParaRPr lang="en-CA" dirty="0"/>
          </a:p>
        </p:txBody>
      </p:sp>
      <p:pic>
        <p:nvPicPr>
          <p:cNvPr id="5" name="E-consult">
            <a:hlinkClick r:id="" action="ppaction://media"/>
            <a:extLst>
              <a:ext uri="{FF2B5EF4-FFF2-40B4-BE49-F238E27FC236}">
                <a16:creationId xmlns:a16="http://schemas.microsoft.com/office/drawing/2014/main" id="{1C7DCCA2-FAA8-449A-9A13-681DAE6DF4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61407" y="5616460"/>
            <a:ext cx="406400" cy="406400"/>
          </a:xfrm>
          <a:prstGeom prst="rect">
            <a:avLst/>
          </a:prstGeom>
        </p:spPr>
      </p:pic>
    </p:spTree>
    <p:extLst>
      <p:ext uri="{BB962C8B-B14F-4D97-AF65-F5344CB8AC3E}">
        <p14:creationId xmlns:p14="http://schemas.microsoft.com/office/powerpoint/2010/main" val="146006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A2E89-DD4C-4012-ACF3-51D05BF70778}"/>
              </a:ext>
            </a:extLst>
          </p:cNvPr>
          <p:cNvSpPr>
            <a:spLocks noGrp="1"/>
          </p:cNvSpPr>
          <p:nvPr>
            <p:ph type="title"/>
          </p:nvPr>
        </p:nvSpPr>
        <p:spPr/>
        <p:txBody>
          <a:bodyPr/>
          <a:lstStyle/>
          <a:p>
            <a:r>
              <a:rPr lang="en-CA" dirty="0"/>
              <a:t>Joseph  5</a:t>
            </a:r>
          </a:p>
        </p:txBody>
      </p:sp>
      <p:sp>
        <p:nvSpPr>
          <p:cNvPr id="3" name="Content Placeholder 2">
            <a:extLst>
              <a:ext uri="{FF2B5EF4-FFF2-40B4-BE49-F238E27FC236}">
                <a16:creationId xmlns:a16="http://schemas.microsoft.com/office/drawing/2014/main" id="{D944006E-5FA8-421D-89BF-0E55809F6924}"/>
              </a:ext>
            </a:extLst>
          </p:cNvPr>
          <p:cNvSpPr>
            <a:spLocks noGrp="1"/>
          </p:cNvSpPr>
          <p:nvPr>
            <p:ph idx="1"/>
          </p:nvPr>
        </p:nvSpPr>
        <p:spPr/>
        <p:txBody>
          <a:bodyPr>
            <a:normAutofit/>
          </a:bodyPr>
          <a:lstStyle/>
          <a:p>
            <a:pPr marL="0" indent="0">
              <a:buNone/>
            </a:pPr>
            <a:r>
              <a:rPr lang="en-CA" dirty="0"/>
              <a:t>Joseph’s condition is continuing to decline. His daughter who lives in Alberta has arrived to see her father.  She is quite anxious about his condition and wants to meet with you to talk about his care.  At the same time, you receive a call from Joseph’s home care coordinator who would like to arrange a conference for you and her to talk with Joseph’s nurse and a hospice social worker about Joseph’s care plan.</a:t>
            </a:r>
            <a:endParaRPr lang="en-CA" sz="2800" dirty="0"/>
          </a:p>
          <a:p>
            <a:pPr marL="0" indent="0">
              <a:buNone/>
            </a:pPr>
            <a:r>
              <a:rPr lang="en-CA" b="1" dirty="0"/>
              <a:t>How will you bill for these meetings</a:t>
            </a:r>
            <a:r>
              <a:rPr lang="en-CA" sz="2800" b="1" dirty="0"/>
              <a:t>?</a:t>
            </a:r>
          </a:p>
        </p:txBody>
      </p:sp>
      <p:pic>
        <p:nvPicPr>
          <p:cNvPr id="4" name="Joseph 5">
            <a:hlinkClick r:id="" action="ppaction://media"/>
            <a:extLst>
              <a:ext uri="{FF2B5EF4-FFF2-40B4-BE49-F238E27FC236}">
                <a16:creationId xmlns:a16="http://schemas.microsoft.com/office/drawing/2014/main" id="{3CEE6B67-1130-4A90-A07D-C20D7AA393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40999" y="5511800"/>
            <a:ext cx="406400" cy="406400"/>
          </a:xfrm>
          <a:prstGeom prst="rect">
            <a:avLst/>
          </a:prstGeom>
        </p:spPr>
      </p:pic>
    </p:spTree>
    <p:extLst>
      <p:ext uri="{BB962C8B-B14F-4D97-AF65-F5344CB8AC3E}">
        <p14:creationId xmlns:p14="http://schemas.microsoft.com/office/powerpoint/2010/main" val="421206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A2E89-DD4C-4012-ACF3-51D05BF70778}"/>
              </a:ext>
            </a:extLst>
          </p:cNvPr>
          <p:cNvSpPr>
            <a:spLocks noGrp="1"/>
          </p:cNvSpPr>
          <p:nvPr>
            <p:ph type="title"/>
          </p:nvPr>
        </p:nvSpPr>
        <p:spPr/>
        <p:txBody>
          <a:bodyPr/>
          <a:lstStyle/>
          <a:p>
            <a:r>
              <a:rPr lang="en-CA" dirty="0"/>
              <a:t>Billing for Counseling Relatives</a:t>
            </a:r>
          </a:p>
        </p:txBody>
      </p:sp>
      <p:sp>
        <p:nvSpPr>
          <p:cNvPr id="3" name="Content Placeholder 2">
            <a:extLst>
              <a:ext uri="{FF2B5EF4-FFF2-40B4-BE49-F238E27FC236}">
                <a16:creationId xmlns:a16="http://schemas.microsoft.com/office/drawing/2014/main" id="{D944006E-5FA8-421D-89BF-0E55809F6924}"/>
              </a:ext>
            </a:extLst>
          </p:cNvPr>
          <p:cNvSpPr>
            <a:spLocks noGrp="1"/>
          </p:cNvSpPr>
          <p:nvPr>
            <p:ph idx="1"/>
          </p:nvPr>
        </p:nvSpPr>
        <p:spPr>
          <a:xfrm>
            <a:off x="1024128" y="2084832"/>
            <a:ext cx="10248710" cy="4224528"/>
          </a:xfrm>
        </p:spPr>
        <p:txBody>
          <a:bodyPr>
            <a:normAutofit/>
          </a:bodyPr>
          <a:lstStyle/>
          <a:p>
            <a:r>
              <a:rPr lang="en-CA" b="1" dirty="0"/>
              <a:t>Counseling of relatives of terminally ill patients – K015 ($62.75)</a:t>
            </a:r>
          </a:p>
          <a:p>
            <a:pPr lvl="6"/>
            <a:r>
              <a:rPr lang="en-CA" b="1" dirty="0"/>
              <a:t> </a:t>
            </a:r>
            <a:r>
              <a:rPr lang="en-CA" dirty="0"/>
              <a:t>Time-based units (min. 20 min)</a:t>
            </a:r>
          </a:p>
          <a:p>
            <a:pPr lvl="6"/>
            <a:r>
              <a:rPr lang="en-CA" dirty="0"/>
              <a:t> Document the start and stop times</a:t>
            </a:r>
          </a:p>
          <a:p>
            <a:pPr lvl="6"/>
            <a:r>
              <a:rPr lang="en-CA" sz="2800" dirty="0"/>
              <a:t> </a:t>
            </a:r>
            <a:r>
              <a:rPr lang="en-CA" dirty="0"/>
              <a:t>Must be pre-booked</a:t>
            </a:r>
            <a:endParaRPr lang="en-CA" sz="3200" dirty="0"/>
          </a:p>
          <a:p>
            <a:pPr lvl="6"/>
            <a:r>
              <a:rPr lang="en-CA" dirty="0"/>
              <a:t> Billed with the patient’s OHIP number</a:t>
            </a:r>
          </a:p>
          <a:p>
            <a:pPr lvl="6"/>
            <a:r>
              <a:rPr lang="en-CA" sz="3200" b="1" dirty="0"/>
              <a:t> </a:t>
            </a:r>
            <a:r>
              <a:rPr lang="en-CA" dirty="0"/>
              <a:t>Within basket of services for physicians in capitated PEMs (FHO, FHN) – shadow bill</a:t>
            </a:r>
            <a:endParaRPr lang="en-CA" b="1" dirty="0"/>
          </a:p>
          <a:p>
            <a:pPr marL="0" lvl="5" indent="0" algn="r">
              <a:buNone/>
            </a:pPr>
            <a:endParaRPr lang="en-CA" sz="2800" b="1" dirty="0"/>
          </a:p>
          <a:p>
            <a:pPr marL="0" lvl="5" indent="0" algn="r">
              <a:buNone/>
            </a:pPr>
            <a:endParaRPr lang="en-CA" sz="2800" b="1" dirty="0"/>
          </a:p>
          <a:p>
            <a:endParaRPr lang="en-CA" dirty="0"/>
          </a:p>
        </p:txBody>
      </p:sp>
      <p:pic>
        <p:nvPicPr>
          <p:cNvPr id="4" name="Counseling">
            <a:hlinkClick r:id="" action="ppaction://media"/>
            <a:extLst>
              <a:ext uri="{FF2B5EF4-FFF2-40B4-BE49-F238E27FC236}">
                <a16:creationId xmlns:a16="http://schemas.microsoft.com/office/drawing/2014/main" id="{CD8AAC42-DD5E-49C9-9532-4ED9183F06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61472" y="5642429"/>
            <a:ext cx="406400" cy="406400"/>
          </a:xfrm>
          <a:prstGeom prst="rect">
            <a:avLst/>
          </a:prstGeom>
        </p:spPr>
      </p:pic>
    </p:spTree>
    <p:extLst>
      <p:ext uri="{BB962C8B-B14F-4D97-AF65-F5344CB8AC3E}">
        <p14:creationId xmlns:p14="http://schemas.microsoft.com/office/powerpoint/2010/main" val="113057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A2E89-DD4C-4012-ACF3-51D05BF70778}"/>
              </a:ext>
            </a:extLst>
          </p:cNvPr>
          <p:cNvSpPr>
            <a:spLocks noGrp="1"/>
          </p:cNvSpPr>
          <p:nvPr>
            <p:ph type="title"/>
          </p:nvPr>
        </p:nvSpPr>
        <p:spPr/>
        <p:txBody>
          <a:bodyPr/>
          <a:lstStyle/>
          <a:p>
            <a:r>
              <a:rPr lang="en-CA" dirty="0"/>
              <a:t>Interview with Substitute Decision Makers</a:t>
            </a:r>
          </a:p>
        </p:txBody>
      </p:sp>
      <p:sp>
        <p:nvSpPr>
          <p:cNvPr id="3" name="Content Placeholder 2">
            <a:extLst>
              <a:ext uri="{FF2B5EF4-FFF2-40B4-BE49-F238E27FC236}">
                <a16:creationId xmlns:a16="http://schemas.microsoft.com/office/drawing/2014/main" id="{D944006E-5FA8-421D-89BF-0E55809F6924}"/>
              </a:ext>
            </a:extLst>
          </p:cNvPr>
          <p:cNvSpPr>
            <a:spLocks noGrp="1"/>
          </p:cNvSpPr>
          <p:nvPr>
            <p:ph idx="1"/>
          </p:nvPr>
        </p:nvSpPr>
        <p:spPr>
          <a:xfrm>
            <a:off x="1024128" y="2084832"/>
            <a:ext cx="10248710" cy="4224528"/>
          </a:xfrm>
        </p:spPr>
        <p:txBody>
          <a:bodyPr>
            <a:normAutofit/>
          </a:bodyPr>
          <a:lstStyle/>
          <a:p>
            <a:r>
              <a:rPr lang="en-CA" b="1" dirty="0"/>
              <a:t>Interview with substitute decision makers – K002 ($62.75)</a:t>
            </a:r>
          </a:p>
          <a:p>
            <a:pPr lvl="6"/>
            <a:r>
              <a:rPr lang="en-CA" b="1" dirty="0"/>
              <a:t> </a:t>
            </a:r>
            <a:r>
              <a:rPr lang="en-CA" dirty="0"/>
              <a:t>Time-based units (min. 20 min)</a:t>
            </a:r>
          </a:p>
          <a:p>
            <a:pPr lvl="6"/>
            <a:r>
              <a:rPr lang="en-CA" sz="2800" dirty="0"/>
              <a:t> </a:t>
            </a:r>
            <a:r>
              <a:rPr lang="en-CA" dirty="0"/>
              <a:t>Must be pre-booked</a:t>
            </a:r>
          </a:p>
          <a:p>
            <a:pPr lvl="6"/>
            <a:r>
              <a:rPr lang="en-CA" sz="3200" dirty="0"/>
              <a:t> </a:t>
            </a:r>
            <a:r>
              <a:rPr lang="en-CA" dirty="0"/>
              <a:t>Not solely for obtaining history or consent</a:t>
            </a:r>
            <a:endParaRPr lang="en-CA" sz="3200" dirty="0"/>
          </a:p>
          <a:p>
            <a:pPr lvl="6"/>
            <a:r>
              <a:rPr lang="en-CA" dirty="0"/>
              <a:t> Billed with the patient’s OHIP number</a:t>
            </a:r>
          </a:p>
          <a:p>
            <a:pPr lvl="6"/>
            <a:r>
              <a:rPr lang="en-CA" sz="3200" b="1" dirty="0"/>
              <a:t> </a:t>
            </a:r>
            <a:r>
              <a:rPr lang="en-CA" dirty="0"/>
              <a:t>Within basket of services for physicians in capitated PEMs (FHO, FHN) – shadow bill</a:t>
            </a:r>
            <a:endParaRPr lang="en-CA" b="1" dirty="0"/>
          </a:p>
          <a:p>
            <a:pPr marL="0" lvl="5" indent="0" algn="r">
              <a:buNone/>
            </a:pPr>
            <a:endParaRPr lang="en-CA" sz="2800" b="1" dirty="0"/>
          </a:p>
          <a:p>
            <a:pPr marL="0" lvl="5" indent="0" algn="r">
              <a:buNone/>
            </a:pPr>
            <a:endParaRPr lang="en-CA" sz="2800" b="1" dirty="0"/>
          </a:p>
          <a:p>
            <a:endParaRPr lang="en-CA" dirty="0"/>
          </a:p>
        </p:txBody>
      </p:sp>
      <p:pic>
        <p:nvPicPr>
          <p:cNvPr id="4" name="SDM">
            <a:hlinkClick r:id="" action="ppaction://media"/>
            <a:extLst>
              <a:ext uri="{FF2B5EF4-FFF2-40B4-BE49-F238E27FC236}">
                <a16:creationId xmlns:a16="http://schemas.microsoft.com/office/drawing/2014/main" id="{4996D335-E07F-4A3A-BF36-C57AB20F0A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64672" y="5902960"/>
            <a:ext cx="406400" cy="406400"/>
          </a:xfrm>
          <a:prstGeom prst="rect">
            <a:avLst/>
          </a:prstGeom>
        </p:spPr>
      </p:pic>
    </p:spTree>
    <p:extLst>
      <p:ext uri="{BB962C8B-B14F-4D97-AF65-F5344CB8AC3E}">
        <p14:creationId xmlns:p14="http://schemas.microsoft.com/office/powerpoint/2010/main" val="126054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A2E89-DD4C-4012-ACF3-51D05BF70778}"/>
              </a:ext>
            </a:extLst>
          </p:cNvPr>
          <p:cNvSpPr>
            <a:spLocks noGrp="1"/>
          </p:cNvSpPr>
          <p:nvPr>
            <p:ph type="title"/>
          </p:nvPr>
        </p:nvSpPr>
        <p:spPr/>
        <p:txBody>
          <a:bodyPr/>
          <a:lstStyle/>
          <a:p>
            <a:r>
              <a:rPr lang="en-CA" dirty="0"/>
              <a:t>Billing for Case Conferences</a:t>
            </a:r>
          </a:p>
        </p:txBody>
      </p:sp>
      <p:sp>
        <p:nvSpPr>
          <p:cNvPr id="3" name="Content Placeholder 2">
            <a:extLst>
              <a:ext uri="{FF2B5EF4-FFF2-40B4-BE49-F238E27FC236}">
                <a16:creationId xmlns:a16="http://schemas.microsoft.com/office/drawing/2014/main" id="{D944006E-5FA8-421D-89BF-0E55809F6924}"/>
              </a:ext>
            </a:extLst>
          </p:cNvPr>
          <p:cNvSpPr>
            <a:spLocks noGrp="1"/>
          </p:cNvSpPr>
          <p:nvPr>
            <p:ph idx="1"/>
          </p:nvPr>
        </p:nvSpPr>
        <p:spPr>
          <a:xfrm>
            <a:off x="1024128" y="2084832"/>
            <a:ext cx="9720071" cy="4224528"/>
          </a:xfrm>
        </p:spPr>
        <p:txBody>
          <a:bodyPr>
            <a:normAutofit fontScale="92500" lnSpcReduction="10000"/>
          </a:bodyPr>
          <a:lstStyle/>
          <a:p>
            <a:r>
              <a:rPr lang="en-CA" b="1" dirty="0"/>
              <a:t>Case conferences</a:t>
            </a:r>
          </a:p>
          <a:p>
            <a:pPr lvl="6"/>
            <a:r>
              <a:rPr lang="en-CA" b="1" dirty="0"/>
              <a:t> </a:t>
            </a:r>
            <a:r>
              <a:rPr lang="en-CA" dirty="0"/>
              <a:t>K700 – Outpatient ($31.35) (in FHO/FHN basket)</a:t>
            </a:r>
          </a:p>
          <a:p>
            <a:pPr lvl="6"/>
            <a:r>
              <a:rPr lang="en-CA" sz="2800" dirty="0"/>
              <a:t> K121 – Hospital inpatient ($31.35)</a:t>
            </a:r>
          </a:p>
          <a:p>
            <a:pPr lvl="6"/>
            <a:r>
              <a:rPr lang="en-CA" dirty="0"/>
              <a:t> K124 – Long-Term Care ($31.35)</a:t>
            </a:r>
          </a:p>
          <a:p>
            <a:pPr lvl="6"/>
            <a:r>
              <a:rPr lang="en-CA" sz="3200" dirty="0"/>
              <a:t> </a:t>
            </a:r>
            <a:r>
              <a:rPr lang="en-CA" dirty="0"/>
              <a:t>K703 – Geriatric ($31.35)</a:t>
            </a:r>
            <a:endParaRPr lang="en-CA" sz="3200" dirty="0"/>
          </a:p>
          <a:p>
            <a:r>
              <a:rPr lang="en-CA" b="1" dirty="0"/>
              <a:t>Requirements</a:t>
            </a:r>
          </a:p>
          <a:p>
            <a:pPr lvl="6"/>
            <a:r>
              <a:rPr lang="en-CA" b="1" dirty="0"/>
              <a:t> </a:t>
            </a:r>
            <a:r>
              <a:rPr lang="en-CA" dirty="0" err="1"/>
              <a:t>Prebooked</a:t>
            </a:r>
            <a:r>
              <a:rPr lang="en-CA" dirty="0"/>
              <a:t> and documented</a:t>
            </a:r>
          </a:p>
          <a:p>
            <a:pPr lvl="6"/>
            <a:r>
              <a:rPr lang="en-CA" b="1" dirty="0"/>
              <a:t> </a:t>
            </a:r>
            <a:r>
              <a:rPr lang="en-CA" dirty="0"/>
              <a:t>Include 2 participants in addition to MRP</a:t>
            </a:r>
          </a:p>
          <a:p>
            <a:pPr lvl="6"/>
            <a:r>
              <a:rPr lang="en-CA" b="1" dirty="0"/>
              <a:t> </a:t>
            </a:r>
            <a:r>
              <a:rPr lang="en-CA" dirty="0"/>
              <a:t>Billed in 10 minute units</a:t>
            </a:r>
          </a:p>
          <a:p>
            <a:pPr lvl="6"/>
            <a:r>
              <a:rPr lang="en-CA" b="1" dirty="0"/>
              <a:t> </a:t>
            </a:r>
            <a:r>
              <a:rPr lang="en-CA" dirty="0"/>
              <a:t>Maximums: 8 units per conference; 4 conferences/yr.</a:t>
            </a:r>
            <a:endParaRPr lang="en-CA" b="1" dirty="0"/>
          </a:p>
          <a:p>
            <a:pPr marL="0" lvl="5" indent="0" algn="r">
              <a:buNone/>
            </a:pPr>
            <a:endParaRPr lang="en-CA" sz="2800" b="1" dirty="0"/>
          </a:p>
          <a:p>
            <a:pPr marL="0" lvl="5" indent="0" algn="r">
              <a:buNone/>
            </a:pPr>
            <a:endParaRPr lang="en-CA" sz="2800" b="1" dirty="0"/>
          </a:p>
          <a:p>
            <a:endParaRPr lang="en-CA" dirty="0"/>
          </a:p>
        </p:txBody>
      </p:sp>
      <p:pic>
        <p:nvPicPr>
          <p:cNvPr id="4" name="Case conferences">
            <a:hlinkClick r:id="" action="ppaction://media"/>
            <a:extLst>
              <a:ext uri="{FF2B5EF4-FFF2-40B4-BE49-F238E27FC236}">
                <a16:creationId xmlns:a16="http://schemas.microsoft.com/office/drawing/2014/main" id="{6894BE20-5832-4BDA-B185-C3A02B8CE3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64672" y="5982405"/>
            <a:ext cx="406400" cy="406400"/>
          </a:xfrm>
          <a:prstGeom prst="rect">
            <a:avLst/>
          </a:prstGeom>
        </p:spPr>
      </p:pic>
    </p:spTree>
    <p:extLst>
      <p:ext uri="{BB962C8B-B14F-4D97-AF65-F5344CB8AC3E}">
        <p14:creationId xmlns:p14="http://schemas.microsoft.com/office/powerpoint/2010/main" val="207550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7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A2E89-DD4C-4012-ACF3-51D05BF70778}"/>
              </a:ext>
            </a:extLst>
          </p:cNvPr>
          <p:cNvSpPr>
            <a:spLocks noGrp="1"/>
          </p:cNvSpPr>
          <p:nvPr>
            <p:ph type="title"/>
          </p:nvPr>
        </p:nvSpPr>
        <p:spPr/>
        <p:txBody>
          <a:bodyPr/>
          <a:lstStyle/>
          <a:p>
            <a:r>
              <a:rPr lang="en-CA" dirty="0"/>
              <a:t>Joseph  5</a:t>
            </a:r>
          </a:p>
        </p:txBody>
      </p:sp>
      <p:sp>
        <p:nvSpPr>
          <p:cNvPr id="3" name="Content Placeholder 2">
            <a:extLst>
              <a:ext uri="{FF2B5EF4-FFF2-40B4-BE49-F238E27FC236}">
                <a16:creationId xmlns:a16="http://schemas.microsoft.com/office/drawing/2014/main" id="{D944006E-5FA8-421D-89BF-0E55809F6924}"/>
              </a:ext>
            </a:extLst>
          </p:cNvPr>
          <p:cNvSpPr>
            <a:spLocks noGrp="1"/>
          </p:cNvSpPr>
          <p:nvPr>
            <p:ph idx="1"/>
          </p:nvPr>
        </p:nvSpPr>
        <p:spPr>
          <a:xfrm>
            <a:off x="1024128" y="2286000"/>
            <a:ext cx="9720071" cy="4023360"/>
          </a:xfrm>
        </p:spPr>
        <p:txBody>
          <a:bodyPr>
            <a:normAutofit/>
          </a:bodyPr>
          <a:lstStyle/>
          <a:p>
            <a:pPr marL="0" indent="0">
              <a:buNone/>
            </a:pPr>
            <a:r>
              <a:rPr lang="en-CA" dirty="0"/>
              <a:t>You arrange to meet with Joseph’s daughter in your office and spend 30 minutes talking about Joseph’s prognosis and care plan. The following day, you participate in a 30 minute teleconference that includes the home care coordinator, the home care nurse and a social worker from your local hospice program.</a:t>
            </a:r>
          </a:p>
          <a:p>
            <a:pPr marL="0" indent="0">
              <a:buNone/>
            </a:pPr>
            <a:r>
              <a:rPr lang="en-CA" sz="2800" dirty="0"/>
              <a:t>Billing 	Day 1:  K015 x 1	Total:  $62.75</a:t>
            </a:r>
          </a:p>
          <a:p>
            <a:pPr marL="0" indent="0">
              <a:buNone/>
            </a:pPr>
            <a:r>
              <a:rPr lang="en-CA" sz="2800" dirty="0"/>
              <a:t>		Day 2:  K700 x 3	Total:	$94.05</a:t>
            </a:r>
          </a:p>
        </p:txBody>
      </p:sp>
      <p:pic>
        <p:nvPicPr>
          <p:cNvPr id="6" name="Joseph 5 Bill">
            <a:hlinkClick r:id="" action="ppaction://media"/>
            <a:extLst>
              <a:ext uri="{FF2B5EF4-FFF2-40B4-BE49-F238E27FC236}">
                <a16:creationId xmlns:a16="http://schemas.microsoft.com/office/drawing/2014/main" id="{0715EC30-A572-441C-A2DF-D57B7C6DBE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40999" y="5609236"/>
            <a:ext cx="406400" cy="406400"/>
          </a:xfrm>
          <a:prstGeom prst="rect">
            <a:avLst/>
          </a:prstGeom>
        </p:spPr>
      </p:pic>
    </p:spTree>
    <p:extLst>
      <p:ext uri="{BB962C8B-B14F-4D97-AF65-F5344CB8AC3E}">
        <p14:creationId xmlns:p14="http://schemas.microsoft.com/office/powerpoint/2010/main" val="426583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3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5594</TotalTime>
  <Words>4103</Words>
  <Application>Microsoft Office PowerPoint</Application>
  <PresentationFormat>Widescreen</PresentationFormat>
  <Paragraphs>338</Paragraphs>
  <Slides>25</Slides>
  <Notes>25</Notes>
  <HiddenSlides>0</HiddenSlides>
  <MMClips>21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Times New Roman</vt:lpstr>
      <vt:lpstr>Tw Cen MT</vt:lpstr>
      <vt:lpstr>Tw Cen MT Condensed</vt:lpstr>
      <vt:lpstr>Wingdings 3</vt:lpstr>
      <vt:lpstr>Integral</vt:lpstr>
      <vt:lpstr>Billing for Palliative Care in Primary Care: Part 2</vt:lpstr>
      <vt:lpstr>Joseph  4</vt:lpstr>
      <vt:lpstr>Billing for Telephone Consults</vt:lpstr>
      <vt:lpstr>Billing for E-Consults</vt:lpstr>
      <vt:lpstr>Joseph  5</vt:lpstr>
      <vt:lpstr>Billing for Counseling Relatives</vt:lpstr>
      <vt:lpstr>Interview with Substitute Decision Makers</vt:lpstr>
      <vt:lpstr>Billing for Case Conferences</vt:lpstr>
      <vt:lpstr>Joseph  5</vt:lpstr>
      <vt:lpstr>Joseph  5 Follow-up – family Meeting</vt:lpstr>
      <vt:lpstr>Summary of Codes</vt:lpstr>
      <vt:lpstr>Summary of Codes</vt:lpstr>
      <vt:lpstr>Joseph  6</vt:lpstr>
      <vt:lpstr>Pronouncement and Certification of death</vt:lpstr>
      <vt:lpstr>Joseph  6</vt:lpstr>
      <vt:lpstr>Joseph  7</vt:lpstr>
      <vt:lpstr>Bereavement counseling</vt:lpstr>
      <vt:lpstr>Billing for Hospital Care</vt:lpstr>
      <vt:lpstr>Billing for long-term Care</vt:lpstr>
      <vt:lpstr>Billing in Patient Enrollment Models</vt:lpstr>
      <vt:lpstr>Bonuses for palliative care services (annual)</vt:lpstr>
      <vt:lpstr>Summary of Codes</vt:lpstr>
      <vt:lpstr>Summary of Codes</vt:lpstr>
      <vt:lpstr>Summary of Codes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Billing for Palliative Care in Primary Care</dc:title>
  <dc:creator>Robert Sauls</dc:creator>
  <cp:lastModifiedBy>McMillan Kayla</cp:lastModifiedBy>
  <cp:revision>200</cp:revision>
  <dcterms:created xsi:type="dcterms:W3CDTF">2019-05-07T00:38:51Z</dcterms:created>
  <dcterms:modified xsi:type="dcterms:W3CDTF">2019-10-04T14:56:49Z</dcterms:modified>
</cp:coreProperties>
</file>