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256" r:id="rId2"/>
    <p:sldId id="257" r:id="rId3"/>
    <p:sldId id="258" r:id="rId4"/>
    <p:sldId id="259" r:id="rId5"/>
    <p:sldId id="295" r:id="rId6"/>
    <p:sldId id="260" r:id="rId7"/>
    <p:sldId id="261" r:id="rId8"/>
    <p:sldId id="262" r:id="rId9"/>
    <p:sldId id="263" r:id="rId10"/>
    <p:sldId id="269" r:id="rId11"/>
    <p:sldId id="265" r:id="rId12"/>
    <p:sldId id="268" r:id="rId13"/>
    <p:sldId id="273" r:id="rId14"/>
    <p:sldId id="270" r:id="rId15"/>
    <p:sldId id="296" r:id="rId16"/>
    <p:sldId id="271" r:id="rId17"/>
    <p:sldId id="274" r:id="rId18"/>
    <p:sldId id="275"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978" autoAdjust="0"/>
  </p:normalViewPr>
  <p:slideViewPr>
    <p:cSldViewPr snapToGrid="0">
      <p:cViewPr varScale="1">
        <p:scale>
          <a:sx n="73" d="100"/>
          <a:sy n="73" d="100"/>
        </p:scale>
        <p:origin x="2034" y="78"/>
      </p:cViewPr>
      <p:guideLst>
        <p:guide orient="horz" pos="2137"/>
        <p:guide pos="3840"/>
      </p:guideLst>
    </p:cSldViewPr>
  </p:slideViewPr>
  <p:outlineViewPr>
    <p:cViewPr>
      <p:scale>
        <a:sx n="33" d="100"/>
        <a:sy n="33" d="100"/>
      </p:scale>
      <p:origin x="0" y="-335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Sauls" userId="0e858cb820517d96" providerId="LiveId" clId="{4E2D69AE-7215-45E3-9F83-3ABFAC7EEB9F}"/>
    <pc:docChg chg="undo custSel addSld modSld">
      <pc:chgData name="Robert Sauls" userId="0e858cb820517d96" providerId="LiveId" clId="{4E2D69AE-7215-45E3-9F83-3ABFAC7EEB9F}" dt="2019-07-17T14:46:53.538" v="6116" actId="1076"/>
      <pc:docMkLst>
        <pc:docMk/>
      </pc:docMkLst>
      <pc:sldChg chg="delSp modSp delAnim modAnim">
        <pc:chgData name="Robert Sauls" userId="0e858cb820517d96" providerId="LiveId" clId="{4E2D69AE-7215-45E3-9F83-3ABFAC7EEB9F}" dt="2019-07-14T17:27:08.240" v="4654"/>
        <pc:sldMkLst>
          <pc:docMk/>
          <pc:sldMk cId="1281507145" sldId="256"/>
        </pc:sldMkLst>
        <pc:picChg chg="mod">
          <ac:chgData name="Robert Sauls" userId="0e858cb820517d96" providerId="LiveId" clId="{4E2D69AE-7215-45E3-9F83-3ABFAC7EEB9F}" dt="2019-07-14T17:27:02.852" v="4653" actId="1076"/>
          <ac:picMkLst>
            <pc:docMk/>
            <pc:sldMk cId="1281507145" sldId="256"/>
            <ac:picMk id="4" creationId="{344EFC5E-3F64-4825-8F7D-9B6FDBEAEDA0}"/>
          </ac:picMkLst>
        </pc:picChg>
        <pc:picChg chg="del">
          <ac:chgData name="Robert Sauls" userId="0e858cb820517d96" providerId="LiveId" clId="{4E2D69AE-7215-45E3-9F83-3ABFAC7EEB9F}" dt="2019-07-14T17:24:09.934" v="4652" actId="478"/>
          <ac:picMkLst>
            <pc:docMk/>
            <pc:sldMk cId="1281507145" sldId="256"/>
            <ac:picMk id="8" creationId="{F2340E94-027E-46BA-A74C-38A2EC767630}"/>
          </ac:picMkLst>
        </pc:picChg>
      </pc:sldChg>
      <pc:sldChg chg="delSp modSp delAnim modAnim modNotesTx">
        <pc:chgData name="Robert Sauls" userId="0e858cb820517d96" providerId="LiveId" clId="{4E2D69AE-7215-45E3-9F83-3ABFAC7EEB9F}" dt="2019-07-17T14:46:53.538" v="6116" actId="1076"/>
        <pc:sldMkLst>
          <pc:docMk/>
          <pc:sldMk cId="1537648428" sldId="258"/>
        </pc:sldMkLst>
        <pc:spChg chg="mod">
          <ac:chgData name="Robert Sauls" userId="0e858cb820517d96" providerId="LiveId" clId="{4E2D69AE-7215-45E3-9F83-3ABFAC7EEB9F}" dt="2019-07-17T14:44:03.424" v="6055" actId="20577"/>
          <ac:spMkLst>
            <pc:docMk/>
            <pc:sldMk cId="1537648428" sldId="258"/>
            <ac:spMk id="3" creationId="{EACC8D0D-B2FF-489E-9C3F-DD72FC3BF5AB}"/>
          </ac:spMkLst>
        </pc:spChg>
        <pc:picChg chg="mod">
          <ac:chgData name="Robert Sauls" userId="0e858cb820517d96" providerId="LiveId" clId="{4E2D69AE-7215-45E3-9F83-3ABFAC7EEB9F}" dt="2019-07-17T14:46:53.538" v="6116" actId="1076"/>
          <ac:picMkLst>
            <pc:docMk/>
            <pc:sldMk cId="1537648428" sldId="258"/>
            <ac:picMk id="4" creationId="{E0A9481B-B3FF-4875-8699-4DA765B29FC3}"/>
          </ac:picMkLst>
        </pc:picChg>
        <pc:picChg chg="del">
          <ac:chgData name="Robert Sauls" userId="0e858cb820517d96" providerId="LiveId" clId="{4E2D69AE-7215-45E3-9F83-3ABFAC7EEB9F}" dt="2019-07-17T14:45:14.106" v="6114" actId="478"/>
          <ac:picMkLst>
            <pc:docMk/>
            <pc:sldMk cId="1537648428" sldId="258"/>
            <ac:picMk id="9" creationId="{AA6AE4AD-BBB9-46F8-9B51-F07C5EB859F7}"/>
          </ac:picMkLst>
        </pc:picChg>
      </pc:sldChg>
      <pc:sldChg chg="modAnim">
        <pc:chgData name="Robert Sauls" userId="0e858cb820517d96" providerId="LiveId" clId="{4E2D69AE-7215-45E3-9F83-3ABFAC7EEB9F}" dt="2019-07-14T13:44:40.075" v="349"/>
        <pc:sldMkLst>
          <pc:docMk/>
          <pc:sldMk cId="2289947192" sldId="262"/>
        </pc:sldMkLst>
      </pc:sldChg>
      <pc:sldChg chg="addSp delSp modSp delAnim modAnim modNotesTx">
        <pc:chgData name="Robert Sauls" userId="0e858cb820517d96" providerId="LiveId" clId="{4E2D69AE-7215-45E3-9F83-3ABFAC7EEB9F}" dt="2019-07-14T15:29:26.613" v="3928" actId="1076"/>
        <pc:sldMkLst>
          <pc:docMk/>
          <pc:sldMk cId="1499580261" sldId="273"/>
        </pc:sldMkLst>
        <pc:spChg chg="add del mod">
          <ac:chgData name="Robert Sauls" userId="0e858cb820517d96" providerId="LiveId" clId="{4E2D69AE-7215-45E3-9F83-3ABFAC7EEB9F}" dt="2019-07-14T15:25:40.793" v="3869" actId="478"/>
          <ac:spMkLst>
            <pc:docMk/>
            <pc:sldMk cId="1499580261" sldId="273"/>
            <ac:spMk id="3" creationId="{D944006E-5FA8-421D-89BF-0E55809F6924}"/>
          </ac:spMkLst>
        </pc:spChg>
        <pc:spChg chg="add del mod">
          <ac:chgData name="Robert Sauls" userId="0e858cb820517d96" providerId="LiveId" clId="{4E2D69AE-7215-45E3-9F83-3ABFAC7EEB9F}" dt="2019-07-14T15:25:40.793" v="3869" actId="478"/>
          <ac:spMkLst>
            <pc:docMk/>
            <pc:sldMk cId="1499580261" sldId="273"/>
            <ac:spMk id="6" creationId="{45D9467A-71E1-496E-8A20-6AD81408D744}"/>
          </ac:spMkLst>
        </pc:spChg>
        <pc:picChg chg="del">
          <ac:chgData name="Robert Sauls" userId="0e858cb820517d96" providerId="LiveId" clId="{4E2D69AE-7215-45E3-9F83-3ABFAC7EEB9F}" dt="2019-07-14T15:25:48.606" v="3870" actId="478"/>
          <ac:picMkLst>
            <pc:docMk/>
            <pc:sldMk cId="1499580261" sldId="273"/>
            <ac:picMk id="4" creationId="{ACAFD49F-C7C0-4C95-B488-F9AE7B0D99D0}"/>
          </ac:picMkLst>
        </pc:picChg>
        <pc:picChg chg="mod">
          <ac:chgData name="Robert Sauls" userId="0e858cb820517d96" providerId="LiveId" clId="{4E2D69AE-7215-45E3-9F83-3ABFAC7EEB9F}" dt="2019-07-14T15:29:26.613" v="3928" actId="1076"/>
          <ac:picMkLst>
            <pc:docMk/>
            <pc:sldMk cId="1499580261" sldId="273"/>
            <ac:picMk id="7" creationId="{4965A900-BD2F-43FB-A769-8CEC6E3B065E}"/>
          </ac:picMkLst>
        </pc:picChg>
      </pc:sldChg>
      <pc:sldChg chg="delSp modSp delAnim modAnim modNotesTx">
        <pc:chgData name="Robert Sauls" userId="0e858cb820517d96" providerId="LiveId" clId="{4E2D69AE-7215-45E3-9F83-3ABFAC7EEB9F}" dt="2019-07-14T15:04:59.791" v="3155"/>
        <pc:sldMkLst>
          <pc:docMk/>
          <pc:sldMk cId="1964907536" sldId="274"/>
        </pc:sldMkLst>
        <pc:spChg chg="mod">
          <ac:chgData name="Robert Sauls" userId="0e858cb820517d96" providerId="LiveId" clId="{4E2D69AE-7215-45E3-9F83-3ABFAC7EEB9F}" dt="2019-07-14T14:59:26.563" v="3141" actId="20577"/>
          <ac:spMkLst>
            <pc:docMk/>
            <pc:sldMk cId="1964907536" sldId="274"/>
            <ac:spMk id="3" creationId="{D944006E-5FA8-421D-89BF-0E55809F6924}"/>
          </ac:spMkLst>
        </pc:spChg>
        <pc:picChg chg="del">
          <ac:chgData name="Robert Sauls" userId="0e858cb820517d96" providerId="LiveId" clId="{4E2D69AE-7215-45E3-9F83-3ABFAC7EEB9F}" dt="2019-07-14T13:39:01.986" v="344" actId="478"/>
          <ac:picMkLst>
            <pc:docMk/>
            <pc:sldMk cId="1964907536" sldId="274"/>
            <ac:picMk id="4" creationId="{B3C572B7-1659-44A4-A098-A359D6C6E3F4}"/>
          </ac:picMkLst>
        </pc:picChg>
        <pc:picChg chg="del">
          <ac:chgData name="Robert Sauls" userId="0e858cb820517d96" providerId="LiveId" clId="{4E2D69AE-7215-45E3-9F83-3ABFAC7EEB9F}" dt="2019-07-14T13:36:48.639" v="343" actId="478"/>
          <ac:picMkLst>
            <pc:docMk/>
            <pc:sldMk cId="1964907536" sldId="274"/>
            <ac:picMk id="5" creationId="{766C76E5-C4EF-4CC3-9E7D-C64381774C47}"/>
          </ac:picMkLst>
        </pc:picChg>
        <pc:picChg chg="del mod">
          <ac:chgData name="Robert Sauls" userId="0e858cb820517d96" providerId="LiveId" clId="{4E2D69AE-7215-45E3-9F83-3ABFAC7EEB9F}" dt="2019-07-14T13:51:32.635" v="684" actId="478"/>
          <ac:picMkLst>
            <pc:docMk/>
            <pc:sldMk cId="1964907536" sldId="274"/>
            <ac:picMk id="6" creationId="{9A2ED5CC-EACD-412F-9338-8775E3BAFAD2}"/>
          </ac:picMkLst>
        </pc:picChg>
        <pc:picChg chg="del mod">
          <ac:chgData name="Robert Sauls" userId="0e858cb820517d96" providerId="LiveId" clId="{4E2D69AE-7215-45E3-9F83-3ABFAC7EEB9F}" dt="2019-07-14T14:57:29.670" v="2771" actId="478"/>
          <ac:picMkLst>
            <pc:docMk/>
            <pc:sldMk cId="1964907536" sldId="274"/>
            <ac:picMk id="7" creationId="{238B4FEE-ADBF-4A70-9E51-917639864C38}"/>
          </ac:picMkLst>
        </pc:picChg>
        <pc:picChg chg="mod">
          <ac:chgData name="Robert Sauls" userId="0e858cb820517d96" providerId="LiveId" clId="{4E2D69AE-7215-45E3-9F83-3ABFAC7EEB9F}" dt="2019-07-14T15:04:54.684" v="3154" actId="1076"/>
          <ac:picMkLst>
            <pc:docMk/>
            <pc:sldMk cId="1964907536" sldId="274"/>
            <ac:picMk id="8" creationId="{A0895983-EBB6-4FFB-A641-5D198C7294AB}"/>
          </ac:picMkLst>
        </pc:picChg>
      </pc:sldChg>
      <pc:sldChg chg="delSp modSp delAnim modAnim modNotesTx">
        <pc:chgData name="Robert Sauls" userId="0e858cb820517d96" providerId="LiveId" clId="{4E2D69AE-7215-45E3-9F83-3ABFAC7EEB9F}" dt="2019-07-14T15:21:04.728" v="3411"/>
        <pc:sldMkLst>
          <pc:docMk/>
          <pc:sldMk cId="2075506326" sldId="279"/>
        </pc:sldMkLst>
        <pc:spChg chg="mod">
          <ac:chgData name="Robert Sauls" userId="0e858cb820517d96" providerId="LiveId" clId="{4E2D69AE-7215-45E3-9F83-3ABFAC7EEB9F}" dt="2019-07-14T15:16:21.975" v="3233" actId="20577"/>
          <ac:spMkLst>
            <pc:docMk/>
            <pc:sldMk cId="2075506326" sldId="279"/>
            <ac:spMk id="3" creationId="{D944006E-5FA8-421D-89BF-0E55809F6924}"/>
          </ac:spMkLst>
        </pc:spChg>
        <pc:picChg chg="mod">
          <ac:chgData name="Robert Sauls" userId="0e858cb820517d96" providerId="LiveId" clId="{4E2D69AE-7215-45E3-9F83-3ABFAC7EEB9F}" dt="2019-07-14T15:20:58.938" v="3410" actId="1076"/>
          <ac:picMkLst>
            <pc:docMk/>
            <pc:sldMk cId="2075506326" sldId="279"/>
            <ac:picMk id="4" creationId="{6894BE20-5832-4BDA-B185-C3A02B8CE355}"/>
          </ac:picMkLst>
        </pc:picChg>
        <pc:picChg chg="del">
          <ac:chgData name="Robert Sauls" userId="0e858cb820517d96" providerId="LiveId" clId="{4E2D69AE-7215-45E3-9F83-3ABFAC7EEB9F}" dt="2019-07-14T15:14:55.620" v="3163" actId="478"/>
          <ac:picMkLst>
            <pc:docMk/>
            <pc:sldMk cId="2075506326" sldId="279"/>
            <ac:picMk id="6" creationId="{59D2924A-9E90-406B-AE3E-2477163DCCE4}"/>
          </ac:picMkLst>
        </pc:picChg>
      </pc:sldChg>
      <pc:sldChg chg="delSp modSp delAnim modAnim modNotesTx">
        <pc:chgData name="Robert Sauls" userId="0e858cb820517d96" providerId="LiveId" clId="{4E2D69AE-7215-45E3-9F83-3ABFAC7EEB9F}" dt="2019-07-17T14:37:12.340" v="6014" actId="1076"/>
        <pc:sldMkLst>
          <pc:docMk/>
          <pc:sldMk cId="1130576659" sldId="280"/>
        </pc:sldMkLst>
        <pc:spChg chg="mod">
          <ac:chgData name="Robert Sauls" userId="0e858cb820517d96" providerId="LiveId" clId="{4E2D69AE-7215-45E3-9F83-3ABFAC7EEB9F}" dt="2019-07-14T14:37:40.472" v="1120" actId="20577"/>
          <ac:spMkLst>
            <pc:docMk/>
            <pc:sldMk cId="1130576659" sldId="280"/>
            <ac:spMk id="3" creationId="{D944006E-5FA8-421D-89BF-0E55809F6924}"/>
          </ac:spMkLst>
        </pc:spChg>
        <pc:picChg chg="mod">
          <ac:chgData name="Robert Sauls" userId="0e858cb820517d96" providerId="LiveId" clId="{4E2D69AE-7215-45E3-9F83-3ABFAC7EEB9F}" dt="2019-07-17T14:37:12.340" v="6014" actId="1076"/>
          <ac:picMkLst>
            <pc:docMk/>
            <pc:sldMk cId="1130576659" sldId="280"/>
            <ac:picMk id="4" creationId="{CD8AAC42-DD5E-49C9-9532-4ED9183F06EA}"/>
          </ac:picMkLst>
        </pc:picChg>
        <pc:picChg chg="del">
          <ac:chgData name="Robert Sauls" userId="0e858cb820517d96" providerId="LiveId" clId="{4E2D69AE-7215-45E3-9F83-3ABFAC7EEB9F}" dt="2019-07-14T14:34:53.115" v="894" actId="478"/>
          <ac:picMkLst>
            <pc:docMk/>
            <pc:sldMk cId="1130576659" sldId="280"/>
            <ac:picMk id="5" creationId="{30592142-B96D-47F3-80A5-A1E4924D4FFD}"/>
          </ac:picMkLst>
        </pc:picChg>
      </pc:sldChg>
      <pc:sldChg chg="delSp modSp delAnim modAnim modNotesTx">
        <pc:chgData name="Robert Sauls" userId="0e858cb820517d96" providerId="LiveId" clId="{4E2D69AE-7215-45E3-9F83-3ABFAC7EEB9F}" dt="2019-07-14T16:57:55.050" v="4608"/>
        <pc:sldMkLst>
          <pc:docMk/>
          <pc:sldMk cId="2440906559" sldId="284"/>
        </pc:sldMkLst>
        <pc:spChg chg="mod">
          <ac:chgData name="Robert Sauls" userId="0e858cb820517d96" providerId="LiveId" clId="{4E2D69AE-7215-45E3-9F83-3ABFAC7EEB9F}" dt="2019-07-14T16:47:50.182" v="4006" actId="20577"/>
          <ac:spMkLst>
            <pc:docMk/>
            <pc:sldMk cId="2440906559" sldId="284"/>
            <ac:spMk id="3" creationId="{D944006E-5FA8-421D-89BF-0E55809F6924}"/>
          </ac:spMkLst>
        </pc:spChg>
        <pc:picChg chg="mod">
          <ac:chgData name="Robert Sauls" userId="0e858cb820517d96" providerId="LiveId" clId="{4E2D69AE-7215-45E3-9F83-3ABFAC7EEB9F}" dt="2019-07-14T16:57:37.650" v="4607" actId="1076"/>
          <ac:picMkLst>
            <pc:docMk/>
            <pc:sldMk cId="2440906559" sldId="284"/>
            <ac:picMk id="4" creationId="{4CB1DC2D-50E3-440F-BB17-4328BA754985}"/>
          </ac:picMkLst>
        </pc:picChg>
        <pc:picChg chg="del">
          <ac:chgData name="Robert Sauls" userId="0e858cb820517d96" providerId="LiveId" clId="{4E2D69AE-7215-45E3-9F83-3ABFAC7EEB9F}" dt="2019-07-14T16:51:59.661" v="4557" actId="478"/>
          <ac:picMkLst>
            <pc:docMk/>
            <pc:sldMk cId="2440906559" sldId="284"/>
            <ac:picMk id="5" creationId="{449AB673-FE7C-4248-9850-72A7FAA00CC8}"/>
          </ac:picMkLst>
        </pc:picChg>
      </pc:sldChg>
      <pc:sldChg chg="delSp modSp delAnim modAnim modNotesTx">
        <pc:chgData name="Robert Sauls" userId="0e858cb820517d96" providerId="LiveId" clId="{4E2D69AE-7215-45E3-9F83-3ABFAC7EEB9F}" dt="2019-07-16T13:20:40.163" v="5795"/>
        <pc:sldMkLst>
          <pc:docMk/>
          <pc:sldMk cId="4211483669" sldId="285"/>
        </pc:sldMkLst>
        <pc:spChg chg="mod">
          <ac:chgData name="Robert Sauls" userId="0e858cb820517d96" providerId="LiveId" clId="{4E2D69AE-7215-45E3-9F83-3ABFAC7EEB9F}" dt="2019-07-16T13:04:36.347" v="5118" actId="20577"/>
          <ac:spMkLst>
            <pc:docMk/>
            <pc:sldMk cId="4211483669" sldId="285"/>
            <ac:spMk id="3" creationId="{D944006E-5FA8-421D-89BF-0E55809F6924}"/>
          </ac:spMkLst>
        </pc:spChg>
        <pc:picChg chg="mod">
          <ac:chgData name="Robert Sauls" userId="0e858cb820517d96" providerId="LiveId" clId="{4E2D69AE-7215-45E3-9F83-3ABFAC7EEB9F}" dt="2019-07-16T13:20:33.866" v="5794" actId="1076"/>
          <ac:picMkLst>
            <pc:docMk/>
            <pc:sldMk cId="4211483669" sldId="285"/>
            <ac:picMk id="4" creationId="{8AD5F178-D435-45DC-B0F8-9A2229DAA7D0}"/>
          </ac:picMkLst>
        </pc:picChg>
        <pc:picChg chg="del">
          <ac:chgData name="Robert Sauls" userId="0e858cb820517d96" providerId="LiveId" clId="{4E2D69AE-7215-45E3-9F83-3ABFAC7EEB9F}" dt="2019-07-14T17:02:28.680" v="4651" actId="478"/>
          <ac:picMkLst>
            <pc:docMk/>
            <pc:sldMk cId="4211483669" sldId="285"/>
            <ac:picMk id="5" creationId="{B03D9FEF-3A49-45AB-8188-790846375F54}"/>
          </ac:picMkLst>
        </pc:picChg>
      </pc:sldChg>
      <pc:sldChg chg="modSp">
        <pc:chgData name="Robert Sauls" userId="0e858cb820517d96" providerId="LiveId" clId="{4E2D69AE-7215-45E3-9F83-3ABFAC7EEB9F}" dt="2019-07-14T17:45:23.508" v="5012"/>
        <pc:sldMkLst>
          <pc:docMk/>
          <pc:sldMk cId="3171383837" sldId="297"/>
        </pc:sldMkLst>
        <pc:graphicFrameChg chg="mod modGraphic">
          <ac:chgData name="Robert Sauls" userId="0e858cb820517d96" providerId="LiveId" clId="{4E2D69AE-7215-45E3-9F83-3ABFAC7EEB9F}" dt="2019-07-14T17:45:23.508" v="5012"/>
          <ac:graphicFrameMkLst>
            <pc:docMk/>
            <pc:sldMk cId="3171383837" sldId="297"/>
            <ac:graphicFrameMk id="4" creationId="{15941351-C5A5-4BCA-89FB-E9E688BD30D6}"/>
          </ac:graphicFrameMkLst>
        </pc:graphicFrameChg>
      </pc:sldChg>
      <pc:sldChg chg="modSp">
        <pc:chgData name="Robert Sauls" userId="0e858cb820517d96" providerId="LiveId" clId="{4E2D69AE-7215-45E3-9F83-3ABFAC7EEB9F}" dt="2019-07-14T17:45:32.232" v="5013"/>
        <pc:sldMkLst>
          <pc:docMk/>
          <pc:sldMk cId="999646636" sldId="298"/>
        </pc:sldMkLst>
        <pc:graphicFrameChg chg="mod modGraphic">
          <ac:chgData name="Robert Sauls" userId="0e858cb820517d96" providerId="LiveId" clId="{4E2D69AE-7215-45E3-9F83-3ABFAC7EEB9F}" dt="2019-07-14T17:45:32.232" v="5013"/>
          <ac:graphicFrameMkLst>
            <pc:docMk/>
            <pc:sldMk cId="999646636" sldId="298"/>
            <ac:graphicFrameMk id="4" creationId="{15941351-C5A5-4BCA-89FB-E9E688BD30D6}"/>
          </ac:graphicFrameMkLst>
        </pc:graphicFrameChg>
      </pc:sldChg>
      <pc:sldChg chg="modSp">
        <pc:chgData name="Robert Sauls" userId="0e858cb820517d96" providerId="LiveId" clId="{4E2D69AE-7215-45E3-9F83-3ABFAC7EEB9F}" dt="2019-07-14T17:46:49.325" v="5016"/>
        <pc:sldMkLst>
          <pc:docMk/>
          <pc:sldMk cId="3587038215" sldId="299"/>
        </pc:sldMkLst>
        <pc:graphicFrameChg chg="mod modGraphic">
          <ac:chgData name="Robert Sauls" userId="0e858cb820517d96" providerId="LiveId" clId="{4E2D69AE-7215-45E3-9F83-3ABFAC7EEB9F}" dt="2019-07-14T17:46:49.325" v="5016"/>
          <ac:graphicFrameMkLst>
            <pc:docMk/>
            <pc:sldMk cId="3587038215" sldId="299"/>
            <ac:graphicFrameMk id="4" creationId="{15941351-C5A5-4BCA-89FB-E9E688BD30D6}"/>
          </ac:graphicFrameMkLst>
        </pc:graphicFrameChg>
      </pc:sldChg>
      <pc:sldChg chg="modSp">
        <pc:chgData name="Robert Sauls" userId="0e858cb820517d96" providerId="LiveId" clId="{4E2D69AE-7215-45E3-9F83-3ABFAC7EEB9F}" dt="2019-07-14T17:48:58.534" v="5024"/>
        <pc:sldMkLst>
          <pc:docMk/>
          <pc:sldMk cId="911013970" sldId="300"/>
        </pc:sldMkLst>
        <pc:graphicFrameChg chg="mod modGraphic">
          <ac:chgData name="Robert Sauls" userId="0e858cb820517d96" providerId="LiveId" clId="{4E2D69AE-7215-45E3-9F83-3ABFAC7EEB9F}" dt="2019-07-14T17:48:58.534" v="5024"/>
          <ac:graphicFrameMkLst>
            <pc:docMk/>
            <pc:sldMk cId="911013970" sldId="300"/>
            <ac:graphicFrameMk id="4" creationId="{15941351-C5A5-4BCA-89FB-E9E688BD30D6}"/>
          </ac:graphicFrameMkLst>
        </pc:graphicFrameChg>
      </pc:sldChg>
      <pc:sldChg chg="delSp modSp delAnim modAnim modNotesTx">
        <pc:chgData name="Robert Sauls" userId="0e858cb820517d96" providerId="LiveId" clId="{4E2D69AE-7215-45E3-9F83-3ABFAC7EEB9F}" dt="2019-07-16T13:30:22.934" v="5995" actId="20577"/>
        <pc:sldMkLst>
          <pc:docMk/>
          <pc:sldMk cId="2628499279" sldId="303"/>
        </pc:sldMkLst>
        <pc:spChg chg="mod">
          <ac:chgData name="Robert Sauls" userId="0e858cb820517d96" providerId="LiveId" clId="{4E2D69AE-7215-45E3-9F83-3ABFAC7EEB9F}" dt="2019-07-16T13:10:42.634" v="5732" actId="20577"/>
          <ac:spMkLst>
            <pc:docMk/>
            <pc:sldMk cId="2628499279" sldId="303"/>
            <ac:spMk id="3" creationId="{D944006E-5FA8-421D-89BF-0E55809F6924}"/>
          </ac:spMkLst>
        </pc:spChg>
        <pc:picChg chg="del">
          <ac:chgData name="Robert Sauls" userId="0e858cb820517d96" providerId="LiveId" clId="{4E2D69AE-7215-45E3-9F83-3ABFAC7EEB9F}" dt="2019-07-16T13:13:56.975" v="5733" actId="478"/>
          <ac:picMkLst>
            <pc:docMk/>
            <pc:sldMk cId="2628499279" sldId="303"/>
            <ac:picMk id="4" creationId="{B407112B-F69C-4169-A277-068F05279AA5}"/>
          </ac:picMkLst>
        </pc:picChg>
        <pc:picChg chg="mod">
          <ac:chgData name="Robert Sauls" userId="0e858cb820517d96" providerId="LiveId" clId="{4E2D69AE-7215-45E3-9F83-3ABFAC7EEB9F}" dt="2019-07-16T13:30:01.436" v="5924" actId="1076"/>
          <ac:picMkLst>
            <pc:docMk/>
            <pc:sldMk cId="2628499279" sldId="303"/>
            <ac:picMk id="5" creationId="{EBC00CD3-AA00-4AE6-9CF3-FC8072FB16D0}"/>
          </ac:picMkLst>
        </pc:picChg>
      </pc:sldChg>
      <pc:sldChg chg="modSp add modAnim modNotesTx">
        <pc:chgData name="Robert Sauls" userId="0e858cb820517d96" providerId="LiveId" clId="{4E2D69AE-7215-45E3-9F83-3ABFAC7EEB9F}" dt="2019-07-17T14:37:31.062" v="6015"/>
        <pc:sldMkLst>
          <pc:docMk/>
          <pc:sldMk cId="1260542717" sldId="304"/>
        </pc:sldMkLst>
        <pc:spChg chg="mod">
          <ac:chgData name="Robert Sauls" userId="0e858cb820517d96" providerId="LiveId" clId="{4E2D69AE-7215-45E3-9F83-3ABFAC7EEB9F}" dt="2019-07-14T14:39:16.144" v="1266" actId="20577"/>
          <ac:spMkLst>
            <pc:docMk/>
            <pc:sldMk cId="1260542717" sldId="304"/>
            <ac:spMk id="2" creationId="{746A2E89-DD4C-4012-ACF3-51D05BF70778}"/>
          </ac:spMkLst>
        </pc:spChg>
        <pc:spChg chg="mod">
          <ac:chgData name="Robert Sauls" userId="0e858cb820517d96" providerId="LiveId" clId="{4E2D69AE-7215-45E3-9F83-3ABFAC7EEB9F}" dt="2019-07-14T14:40:52.996" v="1491" actId="20577"/>
          <ac:spMkLst>
            <pc:docMk/>
            <pc:sldMk cId="1260542717" sldId="304"/>
            <ac:spMk id="3" creationId="{D944006E-5FA8-421D-89BF-0E55809F6924}"/>
          </ac:spMkLst>
        </pc:spChg>
        <pc:picChg chg="mod">
          <ac:chgData name="Robert Sauls" userId="0e858cb820517d96" providerId="LiveId" clId="{4E2D69AE-7215-45E3-9F83-3ABFAC7EEB9F}" dt="2019-07-14T14:55:32.534" v="2676" actId="1076"/>
          <ac:picMkLst>
            <pc:docMk/>
            <pc:sldMk cId="1260542717" sldId="304"/>
            <ac:picMk id="4" creationId="{4996D335-E07F-4A3A-BF36-C57AB20F0A96}"/>
          </ac:picMkLst>
        </pc:picChg>
      </pc:sldChg>
      <pc:sldChg chg="modSp add">
        <pc:chgData name="Robert Sauls" userId="0e858cb820517d96" providerId="LiveId" clId="{4E2D69AE-7215-45E3-9F83-3ABFAC7EEB9F}" dt="2019-07-14T17:49:33.401" v="5027" actId="2165"/>
        <pc:sldMkLst>
          <pc:docMk/>
          <pc:sldMk cId="4103160296" sldId="305"/>
        </pc:sldMkLst>
        <pc:graphicFrameChg chg="mod modGraphic">
          <ac:chgData name="Robert Sauls" userId="0e858cb820517d96" providerId="LiveId" clId="{4E2D69AE-7215-45E3-9F83-3ABFAC7EEB9F}" dt="2019-07-14T17:49:33.401" v="5027" actId="2165"/>
          <ac:graphicFrameMkLst>
            <pc:docMk/>
            <pc:sldMk cId="4103160296" sldId="305"/>
            <ac:graphicFrameMk id="4" creationId="{15941351-C5A5-4BCA-89FB-E9E688BD30D6}"/>
          </ac:graphicFrameMkLst>
        </pc:graphicFrameChg>
      </pc:sldChg>
    </pc:docChg>
  </pc:docChgLst>
  <pc:docChgLst>
    <pc:chgData name="Robert Sauls" userId="0e858cb820517d96" providerId="LiveId" clId="{4AB79314-2503-459F-BA08-57F19F227848}"/>
    <pc:docChg chg="custSel modSld modMainMaster">
      <pc:chgData name="Robert Sauls" userId="0e858cb820517d96" providerId="LiveId" clId="{4AB79314-2503-459F-BA08-57F19F227848}" dt="2019-07-12T15:37:49.841" v="1048" actId="1076"/>
      <pc:docMkLst>
        <pc:docMk/>
      </pc:docMkLst>
      <pc:sldChg chg="addSp delSp modSp delAnim modNotesTx">
        <pc:chgData name="Robert Sauls" userId="0e858cb820517d96" providerId="LiveId" clId="{4AB79314-2503-459F-BA08-57F19F227848}" dt="2019-07-12T15:37:49.841" v="1048" actId="1076"/>
        <pc:sldMkLst>
          <pc:docMk/>
          <pc:sldMk cId="1281507145" sldId="256"/>
        </pc:sldMkLst>
        <pc:spChg chg="mod">
          <ac:chgData name="Robert Sauls" userId="0e858cb820517d96" providerId="LiveId" clId="{4AB79314-2503-459F-BA08-57F19F227848}" dt="2019-07-12T15:28:38.564" v="776" actId="120"/>
          <ac:spMkLst>
            <pc:docMk/>
            <pc:sldMk cId="1281507145" sldId="256"/>
            <ac:spMk id="2" creationId="{C4ACDD37-97A6-425D-8BC9-F19BE6932C18}"/>
          </ac:spMkLst>
        </pc:spChg>
        <pc:spChg chg="mod">
          <ac:chgData name="Robert Sauls" userId="0e858cb820517d96" providerId="LiveId" clId="{4AB79314-2503-459F-BA08-57F19F227848}" dt="2019-07-12T15:28:17.576" v="774" actId="1076"/>
          <ac:spMkLst>
            <pc:docMk/>
            <pc:sldMk cId="1281507145" sldId="256"/>
            <ac:spMk id="3" creationId="{EEE9F6BA-2056-45FD-AE21-2EC659244436}"/>
          </ac:spMkLst>
        </pc:spChg>
        <pc:picChg chg="del">
          <ac:chgData name="Robert Sauls" userId="0e858cb820517d96" providerId="LiveId" clId="{4AB79314-2503-459F-BA08-57F19F227848}" dt="2019-07-12T15:33:35.888" v="1045" actId="478"/>
          <ac:picMkLst>
            <pc:docMk/>
            <pc:sldMk cId="1281507145" sldId="256"/>
            <ac:picMk id="4" creationId="{851A21A6-2D4D-405F-A6B2-CEB2CB7552CB}"/>
          </ac:picMkLst>
        </pc:picChg>
        <pc:picChg chg="add mod">
          <ac:chgData name="Robert Sauls" userId="0e858cb820517d96" providerId="LiveId" clId="{4AB79314-2503-459F-BA08-57F19F227848}" dt="2019-07-12T15:28:21.146" v="775" actId="1076"/>
          <ac:picMkLst>
            <pc:docMk/>
            <pc:sldMk cId="1281507145" sldId="256"/>
            <ac:picMk id="6" creationId="{9EE0E41F-17AA-4A97-B88A-FDDDBE331C83}"/>
          </ac:picMkLst>
        </pc:picChg>
        <pc:picChg chg="del mod">
          <ac:chgData name="Robert Sauls" userId="0e858cb820517d96" providerId="LiveId" clId="{4AB79314-2503-459F-BA08-57F19F227848}" dt="2019-07-12T15:35:23.254" v="1047" actId="478"/>
          <ac:picMkLst>
            <pc:docMk/>
            <pc:sldMk cId="1281507145" sldId="256"/>
            <ac:picMk id="7" creationId="{487A3E92-E289-4B62-90D1-BFBDCBC87DD7}"/>
          </ac:picMkLst>
        </pc:picChg>
        <pc:picChg chg="mod">
          <ac:chgData name="Robert Sauls" userId="0e858cb820517d96" providerId="LiveId" clId="{4AB79314-2503-459F-BA08-57F19F227848}" dt="2019-07-12T15:37:49.841" v="1048" actId="1076"/>
          <ac:picMkLst>
            <pc:docMk/>
            <pc:sldMk cId="1281507145" sldId="256"/>
            <ac:picMk id="8" creationId="{F2340E94-027E-46BA-A74C-38A2EC767630}"/>
          </ac:picMkLst>
        </pc:picChg>
      </pc:sldChg>
      <pc:sldChg chg="delSp modSp delAnim modNotesTx">
        <pc:chgData name="Robert Sauls" userId="0e858cb820517d96" providerId="LiveId" clId="{4AB79314-2503-459F-BA08-57F19F227848}" dt="2019-07-12T14:47:12.588" v="764" actId="1076"/>
        <pc:sldMkLst>
          <pc:docMk/>
          <pc:sldMk cId="2289947192" sldId="262"/>
        </pc:sldMkLst>
        <pc:spChg chg="mod">
          <ac:chgData name="Robert Sauls" userId="0e858cb820517d96" providerId="LiveId" clId="{4AB79314-2503-459F-BA08-57F19F227848}" dt="2019-07-12T14:33:54.655" v="40" actId="20577"/>
          <ac:spMkLst>
            <pc:docMk/>
            <pc:sldMk cId="2289947192" sldId="262"/>
            <ac:spMk id="3" creationId="{B96EC8E5-9567-466C-950D-9F3190BD465C}"/>
          </ac:spMkLst>
        </pc:spChg>
        <pc:picChg chg="mod">
          <ac:chgData name="Robert Sauls" userId="0e858cb820517d96" providerId="LiveId" clId="{4AB79314-2503-459F-BA08-57F19F227848}" dt="2019-07-12T14:47:12.588" v="764" actId="1076"/>
          <ac:picMkLst>
            <pc:docMk/>
            <pc:sldMk cId="2289947192" sldId="262"/>
            <ac:picMk id="4" creationId="{574A1E2B-C4DB-4BBD-AB74-E5323D2042BF}"/>
          </ac:picMkLst>
        </pc:picChg>
        <pc:picChg chg="del mod">
          <ac:chgData name="Robert Sauls" userId="0e858cb820517d96" providerId="LiveId" clId="{4AB79314-2503-459F-BA08-57F19F227848}" dt="2019-07-12T14:39:08.477" v="710" actId="478"/>
          <ac:picMkLst>
            <pc:docMk/>
            <pc:sldMk cId="2289947192" sldId="262"/>
            <ac:picMk id="7" creationId="{5647C268-CA9E-4601-A171-C287D5B1B41D}"/>
          </ac:picMkLst>
        </pc:picChg>
      </pc:sldChg>
      <pc:sldMasterChg chg="modSldLayout">
        <pc:chgData name="Robert Sauls" userId="0e858cb820517d96" providerId="LiveId" clId="{4AB79314-2503-459F-BA08-57F19F227848}" dt="2019-07-12T15:28:58.885" v="777" actId="1076"/>
        <pc:sldMasterMkLst>
          <pc:docMk/>
          <pc:sldMasterMk cId="4023849335" sldId="2147483696"/>
        </pc:sldMasterMkLst>
        <pc:sldLayoutChg chg="modSp">
          <pc:chgData name="Robert Sauls" userId="0e858cb820517d96" providerId="LiveId" clId="{4AB79314-2503-459F-BA08-57F19F227848}" dt="2019-07-12T15:28:58.885" v="777" actId="1076"/>
          <pc:sldLayoutMkLst>
            <pc:docMk/>
            <pc:sldMasterMk cId="4023849335" sldId="2147483696"/>
            <pc:sldLayoutMk cId="1679635708" sldId="2147483697"/>
          </pc:sldLayoutMkLst>
          <pc:cxnChg chg="mod">
            <ac:chgData name="Robert Sauls" userId="0e858cb820517d96" providerId="LiveId" clId="{4AB79314-2503-459F-BA08-57F19F227848}" dt="2019-07-12T15:28:58.885" v="777" actId="1076"/>
            <ac:cxnSpMkLst>
              <pc:docMk/>
              <pc:sldMasterMk cId="4023849335" sldId="2147483696"/>
              <pc:sldLayoutMk cId="1679635708" sldId="2147483697"/>
              <ac:cxnSpMk id="8" creationId="{00000000-0000-0000-0000-000000000000}"/>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39C54-5658-4AEE-A3B8-A62AC6FCCDC6}" type="datetimeFigureOut">
              <a:rPr lang="en-CA" smtClean="0"/>
              <a:t>2019-10-04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D73E5-A351-454D-8925-65285C2545EE}" type="slidenum">
              <a:rPr lang="en-CA" smtClean="0"/>
              <a:t>‹#›</a:t>
            </a:fld>
            <a:endParaRPr lang="en-CA"/>
          </a:p>
        </p:txBody>
      </p:sp>
    </p:spTree>
    <p:extLst>
      <p:ext uri="{BB962C8B-B14F-4D97-AF65-F5344CB8AC3E}">
        <p14:creationId xmlns:p14="http://schemas.microsoft.com/office/powerpoint/2010/main" val="3572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this module on billing for palliative care services in Ontario for primary care physicians.  My name is Dr. Bob Sauls.  I have worked in both family practice and full-time palliative care practice. This module has been developed in collaboration with the CAPACITI project which is working to develop the capacity of primary care physicians to provide palliative care to their patients. I will take you through a case-based approach to billing for those palliative care services that you provide for your patients in a variety of settings. </a:t>
            </a:r>
          </a:p>
        </p:txBody>
      </p:sp>
      <p:sp>
        <p:nvSpPr>
          <p:cNvPr id="4" name="Slide Number Placeholder 3"/>
          <p:cNvSpPr>
            <a:spLocks noGrp="1"/>
          </p:cNvSpPr>
          <p:nvPr>
            <p:ph type="sldNum" sz="quarter" idx="5"/>
          </p:nvPr>
        </p:nvSpPr>
        <p:spPr/>
        <p:txBody>
          <a:bodyPr/>
          <a:lstStyle/>
          <a:p>
            <a:fld id="{25DD73E5-A351-454D-8925-65285C2545EE}" type="slidenum">
              <a:rPr lang="en-CA" smtClean="0"/>
              <a:t>1</a:t>
            </a:fld>
            <a:endParaRPr lang="en-CA"/>
          </a:p>
        </p:txBody>
      </p:sp>
    </p:spTree>
    <p:extLst>
      <p:ext uri="{BB962C8B-B14F-4D97-AF65-F5344CB8AC3E}">
        <p14:creationId xmlns:p14="http://schemas.microsoft.com/office/powerpoint/2010/main" val="143172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a brief initial visit, recognizing Joseph’s need for palliative care, you arrange to meet with Joseph and his wife in your office to talk in more detail about his care needs. During that visit that lasts 50 minutes you explore his understanding of his illness. It is apparent that Joseph and his wife understand that he is declining and will die in the foreseeable future.  Based on this you have a discussion with them about his values and preferences and goals for his care. You assess his symptoms and functional limitations at home and agree on a plan for making a referral for palliative home care to address some of those needs.  Finally, you outline for Joseph and his wife that you will be providing his ongoing care with input from his cardiologist and discuss how to access care when he needs it.</a:t>
            </a:r>
          </a:p>
          <a:p>
            <a:endParaRPr lang="en-CA" dirty="0"/>
          </a:p>
          <a:p>
            <a:r>
              <a:rPr lang="en-CA" dirty="0"/>
              <a:t>So, how would you bill for Joseph’s care at this point? Which code or codes would you use?</a:t>
            </a:r>
          </a:p>
        </p:txBody>
      </p:sp>
      <p:sp>
        <p:nvSpPr>
          <p:cNvPr id="4" name="Slide Number Placeholder 3"/>
          <p:cNvSpPr>
            <a:spLocks noGrp="1"/>
          </p:cNvSpPr>
          <p:nvPr>
            <p:ph type="sldNum" sz="quarter" idx="5"/>
          </p:nvPr>
        </p:nvSpPr>
        <p:spPr/>
        <p:txBody>
          <a:bodyPr/>
          <a:lstStyle/>
          <a:p>
            <a:fld id="{25DD73E5-A351-454D-8925-65285C2545EE}" type="slidenum">
              <a:rPr lang="en-CA" smtClean="0"/>
              <a:t>10</a:t>
            </a:fld>
            <a:endParaRPr lang="en-CA"/>
          </a:p>
        </p:txBody>
      </p:sp>
    </p:spTree>
    <p:extLst>
      <p:ext uri="{BB962C8B-B14F-4D97-AF65-F5344CB8AC3E}">
        <p14:creationId xmlns:p14="http://schemas.microsoft.com/office/powerpoint/2010/main" val="313084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most frequently used code for this visit is titled, “Palliative Care Support”.  This is a time-based service billed in units to be used when you provide one or more of the elements of palliative care during that visit. You can bill K023 when you have spent a minimum of 20 minutes with the patient.  Additional units can be billed when you have spent 30 minutes and then, 20 minutes of the next half-hour. It is a requirement that you record both the start and stop times of the visit.</a:t>
            </a:r>
          </a:p>
          <a:p>
            <a:endParaRPr lang="en-CA" dirty="0"/>
          </a:p>
          <a:p>
            <a:r>
              <a:rPr lang="en-CA" dirty="0"/>
              <a:t>The K023 code can be used in any setting where you provide palliative care – the office, a hospital, in a patient’s home or a long-term care home – as long as it meets the service and time requirements. Again, ensure that you document the times and service you have provided.</a:t>
            </a:r>
          </a:p>
          <a:p>
            <a:endParaRPr lang="en-CA" dirty="0"/>
          </a:p>
          <a:p>
            <a:r>
              <a:rPr lang="en-CA" dirty="0"/>
              <a:t>So, for Joseph you would bill 2 units of K023 for this visit because you spent a total of 50 minute with him. But, there is another fee code to consider for Joseph’s care.</a:t>
            </a:r>
          </a:p>
          <a:p>
            <a:endParaRPr lang="en-CA" dirty="0"/>
          </a:p>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11</a:t>
            </a:fld>
            <a:endParaRPr lang="en-CA"/>
          </a:p>
        </p:txBody>
      </p:sp>
    </p:spTree>
    <p:extLst>
      <p:ext uri="{BB962C8B-B14F-4D97-AF65-F5344CB8AC3E}">
        <p14:creationId xmlns:p14="http://schemas.microsoft.com/office/powerpoint/2010/main" val="1675332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Palliative Care Case Management Fee code in another frequently used code.  The services which this code encompasses include ordering and interpreting tests, coordinating and communicating with home care and other community services, arranging other assessments or treatments and telephone conversations with the patient, family or SDM.  While using this code physicians would continue to bill for billable services such as K023 or home visits.</a:t>
            </a:r>
          </a:p>
          <a:p>
            <a:endParaRPr lang="en-CA" dirty="0"/>
          </a:p>
          <a:p>
            <a:r>
              <a:rPr lang="en-CA" dirty="0"/>
              <a:t>The G512 code is billed weekly with the week commencing at midnight on Sunday.  During the first encounter with the patient for palliative care, the code can be billed starting at anytime that week. While the definitions of this code do not explicitly place a time limit on how long the code can be used, the physician is referred back to the definition of palliative care which identifies the final year of life.  As discussed earlier, good documentation of the patient’s status can support use of the code for longer periods where that is appropriate.</a:t>
            </a:r>
          </a:p>
          <a:p>
            <a:endParaRPr lang="en-CA" dirty="0"/>
          </a:p>
          <a:p>
            <a:r>
              <a:rPr lang="en-CA" dirty="0"/>
              <a:t>The G512 code can only be billed by the physician who is most responsible for the palliative care of that patient.  Where there are multiple physicians providing care it may be valuable to ask, “who will be the first one to be called with concerns about the patient’s care”.  In these instances, it may be necessary for physicians to come to agreement as to who will be billing G512 for that patient.  In instances where one physician covers for another for part of a week, the physician who was responsible for the majority of the week should bill G512.</a:t>
            </a:r>
          </a:p>
          <a:p>
            <a:endParaRPr lang="en-CA" dirty="0"/>
          </a:p>
          <a:p>
            <a:r>
              <a:rPr lang="en-CA" dirty="0"/>
              <a:t>As with the K023 code, the G512 can be used in any care setting.</a:t>
            </a:r>
          </a:p>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12</a:t>
            </a:fld>
            <a:endParaRPr lang="en-CA"/>
          </a:p>
        </p:txBody>
      </p:sp>
    </p:spTree>
    <p:extLst>
      <p:ext uri="{BB962C8B-B14F-4D97-AF65-F5344CB8AC3E}">
        <p14:creationId xmlns:p14="http://schemas.microsoft.com/office/powerpoint/2010/main" val="160266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several billing codes that are associated with home care services.</a:t>
            </a:r>
          </a:p>
          <a:p>
            <a:endParaRPr lang="en-CA" dirty="0"/>
          </a:p>
          <a:p>
            <a:r>
              <a:rPr lang="en-CA" dirty="0"/>
              <a:t>The first is the code for the initial application for home care services, K070. While this is not specific to palliative care, it would be applicable to Joseph’s care.  It is important to note that to eligible, this referral needs to be completed by the physician or a person employed by the physician. For example, one could not bill for this service if the referral was completed by hospital staff and simply signed by the physician.</a:t>
            </a:r>
          </a:p>
          <a:p>
            <a:endParaRPr lang="en-CA" dirty="0"/>
          </a:p>
          <a:p>
            <a:r>
              <a:rPr lang="en-CA" dirty="0"/>
              <a:t>You may be aware that there are fee codes for weekly home care supervision, K071 and K072.  However, when billing G512, these services are considered part of that service and are not separately billable.</a:t>
            </a:r>
          </a:p>
        </p:txBody>
      </p:sp>
      <p:sp>
        <p:nvSpPr>
          <p:cNvPr id="4" name="Slide Number Placeholder 3"/>
          <p:cNvSpPr>
            <a:spLocks noGrp="1"/>
          </p:cNvSpPr>
          <p:nvPr>
            <p:ph type="sldNum" sz="quarter" idx="5"/>
          </p:nvPr>
        </p:nvSpPr>
        <p:spPr/>
        <p:txBody>
          <a:bodyPr/>
          <a:lstStyle/>
          <a:p>
            <a:fld id="{25DD73E5-A351-454D-8925-65285C2545EE}" type="slidenum">
              <a:rPr lang="en-CA" smtClean="0"/>
              <a:t>13</a:t>
            </a:fld>
            <a:endParaRPr lang="en-CA"/>
          </a:p>
        </p:txBody>
      </p:sp>
    </p:spTree>
    <p:extLst>
      <p:ext uri="{BB962C8B-B14F-4D97-AF65-F5344CB8AC3E}">
        <p14:creationId xmlns:p14="http://schemas.microsoft.com/office/powerpoint/2010/main" val="42690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to summarize, the billing for Joseph for this visit will be:</a:t>
            </a:r>
          </a:p>
          <a:p>
            <a:endParaRPr lang="en-CA" dirty="0"/>
          </a:p>
          <a:p>
            <a:r>
              <a:rPr lang="en-CA" dirty="0"/>
              <a:t>2 units of K023 for this visit, G512 for the first week and K070 for the home care application.  The total for this billing will be $157.25.</a:t>
            </a:r>
          </a:p>
          <a:p>
            <a:endParaRPr lang="en-CA" dirty="0"/>
          </a:p>
          <a:p>
            <a:r>
              <a:rPr lang="en-CA" dirty="0"/>
              <a:t>Following this you would bill G512 weekly in addition to any billable services you provide.</a:t>
            </a:r>
          </a:p>
        </p:txBody>
      </p:sp>
      <p:sp>
        <p:nvSpPr>
          <p:cNvPr id="4" name="Slide Number Placeholder 3"/>
          <p:cNvSpPr>
            <a:spLocks noGrp="1"/>
          </p:cNvSpPr>
          <p:nvPr>
            <p:ph type="sldNum" sz="quarter" idx="5"/>
          </p:nvPr>
        </p:nvSpPr>
        <p:spPr/>
        <p:txBody>
          <a:bodyPr/>
          <a:lstStyle/>
          <a:p>
            <a:fld id="{25DD73E5-A351-454D-8925-65285C2545EE}" type="slidenum">
              <a:rPr lang="en-CA" smtClean="0"/>
              <a:t>14</a:t>
            </a:fld>
            <a:endParaRPr lang="en-CA"/>
          </a:p>
        </p:txBody>
      </p:sp>
    </p:spTree>
    <p:extLst>
      <p:ext uri="{BB962C8B-B14F-4D97-AF65-F5344CB8AC3E}">
        <p14:creationId xmlns:p14="http://schemas.microsoft.com/office/powerpoint/2010/main" val="2358663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reminder of what we have talked about so far, here is a summary of codes to use when providing palliative care for a patient. We’ll build this list as we go along.</a:t>
            </a:r>
          </a:p>
        </p:txBody>
      </p:sp>
      <p:sp>
        <p:nvSpPr>
          <p:cNvPr id="4" name="Slide Number Placeholder 3"/>
          <p:cNvSpPr>
            <a:spLocks noGrp="1"/>
          </p:cNvSpPr>
          <p:nvPr>
            <p:ph type="sldNum" sz="quarter" idx="5"/>
          </p:nvPr>
        </p:nvSpPr>
        <p:spPr/>
        <p:txBody>
          <a:bodyPr/>
          <a:lstStyle/>
          <a:p>
            <a:fld id="{25DD73E5-A351-454D-8925-65285C2545EE}" type="slidenum">
              <a:rPr lang="en-CA" smtClean="0"/>
              <a:t>15</a:t>
            </a:fld>
            <a:endParaRPr lang="en-CA"/>
          </a:p>
        </p:txBody>
      </p:sp>
    </p:spTree>
    <p:extLst>
      <p:ext uri="{BB962C8B-B14F-4D97-AF65-F5344CB8AC3E}">
        <p14:creationId xmlns:p14="http://schemas.microsoft.com/office/powerpoint/2010/main" val="353059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16</a:t>
            </a:fld>
            <a:endParaRPr lang="en-CA"/>
          </a:p>
        </p:txBody>
      </p:sp>
    </p:spTree>
    <p:extLst>
      <p:ext uri="{BB962C8B-B14F-4D97-AF65-F5344CB8AC3E}">
        <p14:creationId xmlns:p14="http://schemas.microsoft.com/office/powerpoint/2010/main" val="4138282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billing for palliative care home visits, it is important to remember that this applies to visits not only to a patient’s private home but also to patients residing in retirement homes and hospice residences</a:t>
            </a:r>
          </a:p>
          <a:p>
            <a:endParaRPr lang="en-CA" dirty="0"/>
          </a:p>
          <a:p>
            <a:r>
              <a:rPr lang="en-CA" dirty="0"/>
              <a:t>For palliative care home visits, there are three elements to the billing – billing the service and the premiums for the home visit and travel to the patient’s home.</a:t>
            </a:r>
          </a:p>
          <a:p>
            <a:endParaRPr lang="en-CA" dirty="0"/>
          </a:p>
          <a:p>
            <a:r>
              <a:rPr lang="en-CA" dirty="0"/>
              <a:t>The assessment code will depend on how much time you spend in the home.  If the visit is 20 minutes or longer, the K023 code applies.  If the visit is less than 20 minutes, use either the house call assessment code, A901, or A900, the code for a complex house call as defined by the SOB. These would be the codes used in primary care for non-palliative care home visits. Neither of these codes has a time requirement and pay the same fee.  For those practicing in a FHO or FHN, these two codes are within the basket of services but would still be codes to shadow bill.</a:t>
            </a:r>
          </a:p>
          <a:p>
            <a:endParaRPr lang="en-CA" dirty="0"/>
          </a:p>
          <a:p>
            <a:r>
              <a:rPr lang="en-CA" dirty="0"/>
              <a:t>It is important to note that the home visit and travel premium codes are specific to palliative care and are listed here.</a:t>
            </a:r>
          </a:p>
        </p:txBody>
      </p:sp>
      <p:sp>
        <p:nvSpPr>
          <p:cNvPr id="4" name="Slide Number Placeholder 3"/>
          <p:cNvSpPr>
            <a:spLocks noGrp="1"/>
          </p:cNvSpPr>
          <p:nvPr>
            <p:ph type="sldNum" sz="quarter" idx="5"/>
          </p:nvPr>
        </p:nvSpPr>
        <p:spPr/>
        <p:txBody>
          <a:bodyPr/>
          <a:lstStyle/>
          <a:p>
            <a:fld id="{25DD73E5-A351-454D-8925-65285C2545EE}" type="slidenum">
              <a:rPr lang="en-CA" smtClean="0"/>
              <a:t>17</a:t>
            </a:fld>
            <a:endParaRPr lang="en-CA"/>
          </a:p>
        </p:txBody>
      </p:sp>
    </p:spTree>
    <p:extLst>
      <p:ext uri="{BB962C8B-B14F-4D97-AF65-F5344CB8AC3E}">
        <p14:creationId xmlns:p14="http://schemas.microsoft.com/office/powerpoint/2010/main" val="1712657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billing for this visit to Joseph’s home will include the three elements as you see here and comes to a total of $181.75</a:t>
            </a:r>
          </a:p>
        </p:txBody>
      </p:sp>
      <p:sp>
        <p:nvSpPr>
          <p:cNvPr id="4" name="Slide Number Placeholder 3"/>
          <p:cNvSpPr>
            <a:spLocks noGrp="1"/>
          </p:cNvSpPr>
          <p:nvPr>
            <p:ph type="sldNum" sz="quarter" idx="5"/>
          </p:nvPr>
        </p:nvSpPr>
        <p:spPr/>
        <p:txBody>
          <a:bodyPr/>
          <a:lstStyle/>
          <a:p>
            <a:fld id="{25DD73E5-A351-454D-8925-65285C2545EE}" type="slidenum">
              <a:rPr lang="en-CA" smtClean="0"/>
              <a:t>18</a:t>
            </a:fld>
            <a:endParaRPr lang="en-CA"/>
          </a:p>
        </p:txBody>
      </p:sp>
    </p:spTree>
    <p:extLst>
      <p:ext uri="{BB962C8B-B14F-4D97-AF65-F5344CB8AC3E}">
        <p14:creationId xmlns:p14="http://schemas.microsoft.com/office/powerpoint/2010/main" val="1047545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19</a:t>
            </a:fld>
            <a:endParaRPr lang="en-CA"/>
          </a:p>
        </p:txBody>
      </p:sp>
    </p:spTree>
    <p:extLst>
      <p:ext uri="{BB962C8B-B14F-4D97-AF65-F5344CB8AC3E}">
        <p14:creationId xmlns:p14="http://schemas.microsoft.com/office/powerpoint/2010/main" val="272022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objectives for this module will be to, first, identify who among your patients are eligible for palliative care fee codes.</a:t>
            </a:r>
          </a:p>
          <a:p>
            <a:r>
              <a:rPr lang="en-CA" dirty="0"/>
              <a:t>Next, I want to highlight the key fee codes that you will use in day-to-day practice and talk about how you would use them in the office, a patient’s home, in a hospital or a long-term care home.</a:t>
            </a:r>
          </a:p>
          <a:p>
            <a:r>
              <a:rPr lang="en-CA" dirty="0"/>
              <a:t>Finally, while the fee-for-service codes are entirely relevant for physicians working in patient enrollment models such as FHOs and FHNs, I want to identify some issues specific to those models.</a:t>
            </a:r>
          </a:p>
        </p:txBody>
      </p:sp>
      <p:sp>
        <p:nvSpPr>
          <p:cNvPr id="4" name="Slide Number Placeholder 3"/>
          <p:cNvSpPr>
            <a:spLocks noGrp="1"/>
          </p:cNvSpPr>
          <p:nvPr>
            <p:ph type="sldNum" sz="quarter" idx="5"/>
          </p:nvPr>
        </p:nvSpPr>
        <p:spPr/>
        <p:txBody>
          <a:bodyPr/>
          <a:lstStyle/>
          <a:p>
            <a:fld id="{25DD73E5-A351-454D-8925-65285C2545EE}" type="slidenum">
              <a:rPr lang="en-CA" smtClean="0"/>
              <a:t>2</a:t>
            </a:fld>
            <a:endParaRPr lang="en-CA"/>
          </a:p>
        </p:txBody>
      </p:sp>
    </p:spTree>
    <p:extLst>
      <p:ext uri="{BB962C8B-B14F-4D97-AF65-F5344CB8AC3E}">
        <p14:creationId xmlns:p14="http://schemas.microsoft.com/office/powerpoint/2010/main" val="380912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start, there are a few things to highlight about this module:</a:t>
            </a:r>
          </a:p>
          <a:p>
            <a:r>
              <a:rPr lang="en-CA" dirty="0"/>
              <a:t>The information in this module is based on the current version of the OHIP Schedule of Benefits published on the Ministry of Health and Long-Term Care website. This is current as of November 2018. There is also a valuable summary of palliative care billing that has been developed by the Ontario Medical Association. To access that document, you will need to log into your OMA account and locate it under the menu items list here.</a:t>
            </a:r>
          </a:p>
          <a:p>
            <a:endParaRPr lang="en-CA" dirty="0"/>
          </a:p>
          <a:p>
            <a:r>
              <a:rPr lang="en-CA" dirty="0"/>
              <a:t>The module will take about thirty to forty minutes to complete.  To replay any of the audio segments, you can simply click on the speaker icon in the lower right-hand corner.</a:t>
            </a:r>
          </a:p>
          <a:p>
            <a:endParaRPr lang="en-CA" dirty="0"/>
          </a:p>
          <a:p>
            <a:r>
              <a:rPr lang="en-CA" dirty="0"/>
              <a:t>As a final reminder, you are able to claim study credits with the College of Family Physicians of Canada as a Mainpro noncertified activity.</a:t>
            </a:r>
          </a:p>
          <a:p>
            <a:endParaRPr lang="en-CA" dirty="0"/>
          </a:p>
          <a:p>
            <a:r>
              <a:rPr lang="en-CA" dirty="0"/>
              <a:t>So, let’s move on to talk about a specific case and how you would bill for this patient’s care.</a:t>
            </a:r>
          </a:p>
        </p:txBody>
      </p:sp>
      <p:sp>
        <p:nvSpPr>
          <p:cNvPr id="4" name="Slide Number Placeholder 3"/>
          <p:cNvSpPr>
            <a:spLocks noGrp="1"/>
          </p:cNvSpPr>
          <p:nvPr>
            <p:ph type="sldNum" sz="quarter" idx="5"/>
          </p:nvPr>
        </p:nvSpPr>
        <p:spPr/>
        <p:txBody>
          <a:bodyPr/>
          <a:lstStyle/>
          <a:p>
            <a:fld id="{25DD73E5-A351-454D-8925-65285C2545EE}" type="slidenum">
              <a:rPr lang="en-CA" smtClean="0"/>
              <a:t>3</a:t>
            </a:fld>
            <a:endParaRPr lang="en-CA"/>
          </a:p>
        </p:txBody>
      </p:sp>
    </p:spTree>
    <p:extLst>
      <p:ext uri="{BB962C8B-B14F-4D97-AF65-F5344CB8AC3E}">
        <p14:creationId xmlns:p14="http://schemas.microsoft.com/office/powerpoint/2010/main" val="365274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talk about Joseph.  He is a 78 year old man who, along with his wife, has been in your practice for many years.  He has been a smoker and has had long-standing hypertension. Over the years he has suffered two myocardial infarctions and, in the last several years, has developed heart failure.  In the last six months his heart failure has worsened.  He has had three admissions to hospital and his improvement after each admission has been limited.  He is now short of breath with most activity and is mostly confined to a chair or bed.  He is coming to see you following his most recent admission to hospital.</a:t>
            </a:r>
          </a:p>
          <a:p>
            <a:endParaRPr lang="en-CA" dirty="0"/>
          </a:p>
          <a:p>
            <a:r>
              <a:rPr lang="en-CA" dirty="0"/>
              <a:t>Is Joseph in need of palliative care?  Are you able to use palliative care fee codes for Joseph’s care?</a:t>
            </a:r>
          </a:p>
        </p:txBody>
      </p:sp>
      <p:sp>
        <p:nvSpPr>
          <p:cNvPr id="4" name="Slide Number Placeholder 3"/>
          <p:cNvSpPr>
            <a:spLocks noGrp="1"/>
          </p:cNvSpPr>
          <p:nvPr>
            <p:ph type="sldNum" sz="quarter" idx="5"/>
          </p:nvPr>
        </p:nvSpPr>
        <p:spPr/>
        <p:txBody>
          <a:bodyPr/>
          <a:lstStyle/>
          <a:p>
            <a:fld id="{25DD73E5-A351-454D-8925-65285C2545EE}" type="slidenum">
              <a:rPr lang="en-CA" smtClean="0"/>
              <a:t>4</a:t>
            </a:fld>
            <a:endParaRPr lang="en-CA"/>
          </a:p>
        </p:txBody>
      </p:sp>
    </p:spTree>
    <p:extLst>
      <p:ext uri="{BB962C8B-B14F-4D97-AF65-F5344CB8AC3E}">
        <p14:creationId xmlns:p14="http://schemas.microsoft.com/office/powerpoint/2010/main" val="289414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we consider whether Joseph’s care is eligible for palliative care fee codes, we can look at two sets of criteria for making that decision. The first is the OHIP definition of palliative care and the second is the current approach to early identification of patients would benefit from palliative care. Let’s look at these two different perspectives.</a:t>
            </a:r>
          </a:p>
        </p:txBody>
      </p:sp>
      <p:sp>
        <p:nvSpPr>
          <p:cNvPr id="4" name="Slide Number Placeholder 3"/>
          <p:cNvSpPr>
            <a:spLocks noGrp="1"/>
          </p:cNvSpPr>
          <p:nvPr>
            <p:ph type="sldNum" sz="quarter" idx="5"/>
          </p:nvPr>
        </p:nvSpPr>
        <p:spPr/>
        <p:txBody>
          <a:bodyPr/>
          <a:lstStyle/>
          <a:p>
            <a:fld id="{25DD73E5-A351-454D-8925-65285C2545EE}" type="slidenum">
              <a:rPr lang="en-CA" smtClean="0"/>
              <a:t>5</a:t>
            </a:fld>
            <a:endParaRPr lang="en-CA"/>
          </a:p>
        </p:txBody>
      </p:sp>
    </p:spTree>
    <p:extLst>
      <p:ext uri="{BB962C8B-B14F-4D97-AF65-F5344CB8AC3E}">
        <p14:creationId xmlns:p14="http://schemas.microsoft.com/office/powerpoint/2010/main" val="93928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you see here is the definition of palliative care found in the OHIP schedule of benefits. This may leave you with some questions. For example, how accurately can one predict prognosis, especially with non-cancer illnesses? Or, what constitutes “aggressive treatment” that might disallow use of palliative care fee codes?</a:t>
            </a:r>
          </a:p>
        </p:txBody>
      </p:sp>
      <p:sp>
        <p:nvSpPr>
          <p:cNvPr id="4" name="Slide Number Placeholder 3"/>
          <p:cNvSpPr>
            <a:spLocks noGrp="1"/>
          </p:cNvSpPr>
          <p:nvPr>
            <p:ph type="sldNum" sz="quarter" idx="5"/>
          </p:nvPr>
        </p:nvSpPr>
        <p:spPr/>
        <p:txBody>
          <a:bodyPr/>
          <a:lstStyle/>
          <a:p>
            <a:fld id="{25DD73E5-A351-454D-8925-65285C2545EE}" type="slidenum">
              <a:rPr lang="en-CA" smtClean="0"/>
              <a:t>6</a:t>
            </a:fld>
            <a:endParaRPr lang="en-CA"/>
          </a:p>
        </p:txBody>
      </p:sp>
    </p:spTree>
    <p:extLst>
      <p:ext uri="{BB962C8B-B14F-4D97-AF65-F5344CB8AC3E}">
        <p14:creationId xmlns:p14="http://schemas.microsoft.com/office/powerpoint/2010/main" val="179964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current literature on palliative care has shown that earlier identification of patients with palliative care needs results in better outcomes. These outcomes include better quality of life, less time spent in hospital and a higher likelihood of people dying in the place of their choosing.  The link included here will take you to a listing of and links to tools to assist you with early identification of patients with palliative care needs.</a:t>
            </a:r>
          </a:p>
          <a:p>
            <a:endParaRPr lang="en-CA" dirty="0"/>
          </a:p>
          <a:p>
            <a:r>
              <a:rPr lang="en-CA" dirty="0"/>
              <a:t>When we compare this early identification approach with the OHIP definition, you may wonder about cancer patients who are still receiving chemotherapy or patients like Joseph whose prognosis is less predictable or patients whose prognosis will likely be longer than one year.</a:t>
            </a:r>
          </a:p>
        </p:txBody>
      </p:sp>
      <p:sp>
        <p:nvSpPr>
          <p:cNvPr id="4" name="Slide Number Placeholder 3"/>
          <p:cNvSpPr>
            <a:spLocks noGrp="1"/>
          </p:cNvSpPr>
          <p:nvPr>
            <p:ph type="sldNum" sz="quarter" idx="5"/>
          </p:nvPr>
        </p:nvSpPr>
        <p:spPr/>
        <p:txBody>
          <a:bodyPr/>
          <a:lstStyle/>
          <a:p>
            <a:fld id="{25DD73E5-A351-454D-8925-65285C2545EE}" type="slidenum">
              <a:rPr lang="en-CA" smtClean="0"/>
              <a:t>7</a:t>
            </a:fld>
            <a:endParaRPr lang="en-CA"/>
          </a:p>
        </p:txBody>
      </p:sp>
    </p:spTree>
    <p:extLst>
      <p:ext uri="{BB962C8B-B14F-4D97-AF65-F5344CB8AC3E}">
        <p14:creationId xmlns:p14="http://schemas.microsoft.com/office/powerpoint/2010/main" val="3731315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combining these two definitions, the key will be to document your decision to use palliative care fee codes and why your patient’s care is eligible for these codes. This would include documenting a declining functional status, increasing symptoms or evidence of disease progression despite treatment.  Documenting evidence of advanced illness with progression rather than simply a diagnosis would be the best way to achieve a balance between the OHIP definition relative to prognosis and good palliative care practice.</a:t>
            </a:r>
          </a:p>
          <a:p>
            <a:endParaRPr lang="en-CA" dirty="0"/>
          </a:p>
          <a:p>
            <a:r>
              <a:rPr lang="en-CA" dirty="0"/>
              <a:t>The other element to document is the intention of any disease-specific treatment that the patient may be receiving. For example, patients with progressive cancer may be receiving “palliative” chemotherapy, that is, chemotherapy not directed toward cure but rather toward some degree of life-prolongation or maintenance of quality of life. Similarly, good disease management of heart failure, renal failure or COPD is aimed at providing patients with improved quality of life as best as that is possible.  Even where a patient may have an unrealistic expectation of the outcome of treatments, documentation of the treatment intent and expected outcome will support your use of palliative care fee codes.</a:t>
            </a:r>
          </a:p>
          <a:p>
            <a:endParaRPr lang="en-CA" dirty="0"/>
          </a:p>
          <a:p>
            <a:r>
              <a:rPr lang="en-CA" dirty="0"/>
              <a:t>Finally, the other element that is part of good practice to justify use of palliative care fee codes is a conversation with the patient about his or her goals of care. This would include a discussion about their understanding of their condition and the options for treatment and care as well as their goals for that care.</a:t>
            </a:r>
          </a:p>
        </p:txBody>
      </p:sp>
      <p:sp>
        <p:nvSpPr>
          <p:cNvPr id="4" name="Slide Number Placeholder 3"/>
          <p:cNvSpPr>
            <a:spLocks noGrp="1"/>
          </p:cNvSpPr>
          <p:nvPr>
            <p:ph type="sldNum" sz="quarter" idx="5"/>
          </p:nvPr>
        </p:nvSpPr>
        <p:spPr/>
        <p:txBody>
          <a:bodyPr/>
          <a:lstStyle/>
          <a:p>
            <a:fld id="{25DD73E5-A351-454D-8925-65285C2545EE}" type="slidenum">
              <a:rPr lang="en-CA" smtClean="0"/>
              <a:t>8</a:t>
            </a:fld>
            <a:endParaRPr lang="en-CA"/>
          </a:p>
        </p:txBody>
      </p:sp>
    </p:spTree>
    <p:extLst>
      <p:ext uri="{BB962C8B-B14F-4D97-AF65-F5344CB8AC3E}">
        <p14:creationId xmlns:p14="http://schemas.microsoft.com/office/powerpoint/2010/main" val="2111472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we return to Joseph, it’s quite clear that he is in need of palliative care. He has clear evidence of disease progression with increasing refractoriness to treatment.  He is noticeably short of breath at rest and he spend most of his day in bed with occasional periods up in a chair. So, the answer to our question is, yes, his care is eligible for palliative care fee codes. </a:t>
            </a:r>
          </a:p>
        </p:txBody>
      </p:sp>
      <p:sp>
        <p:nvSpPr>
          <p:cNvPr id="4" name="Slide Number Placeholder 3"/>
          <p:cNvSpPr>
            <a:spLocks noGrp="1"/>
          </p:cNvSpPr>
          <p:nvPr>
            <p:ph type="sldNum" sz="quarter" idx="5"/>
          </p:nvPr>
        </p:nvSpPr>
        <p:spPr/>
        <p:txBody>
          <a:bodyPr/>
          <a:lstStyle/>
          <a:p>
            <a:fld id="{25DD73E5-A351-454D-8925-65285C2545EE}" type="slidenum">
              <a:rPr lang="en-CA" smtClean="0"/>
              <a:t>9</a:t>
            </a:fld>
            <a:endParaRPr lang="en-CA"/>
          </a:p>
        </p:txBody>
      </p:sp>
    </p:spTree>
    <p:extLst>
      <p:ext uri="{BB962C8B-B14F-4D97-AF65-F5344CB8AC3E}">
        <p14:creationId xmlns:p14="http://schemas.microsoft.com/office/powerpoint/2010/main" val="224790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8" name="Straight Connector 7"/>
          <p:cNvCxnSpPr/>
          <p:nvPr/>
        </p:nvCxnSpPr>
        <p:spPr>
          <a:xfrm flipV="1">
            <a:off x="6203200" y="5182220"/>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3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180313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5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sz="2800"/>
            </a:lvl1pPr>
            <a:lvl7pPr>
              <a:defRPr sz="2800"/>
            </a:lvl7pPr>
          </a:lstStyle>
          <a:p>
            <a:pPr lvl="0"/>
            <a:r>
              <a:rPr lang="en-US" dirty="0"/>
              <a:t>Click to edit Master text styles</a:t>
            </a:r>
          </a:p>
          <a:p>
            <a:pPr lvl="6"/>
            <a:r>
              <a:rPr lang="en-US" dirty="0"/>
              <a:t>Second level</a:t>
            </a:r>
          </a:p>
          <a:p>
            <a:pPr lvl="6"/>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2578653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41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69350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027F33-5C5D-4E84-925D-2C9911A3D147}" type="datetimeFigureOut">
              <a:rPr lang="en-CA" smtClean="0"/>
              <a:t>2019-10-04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84897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027F33-5C5D-4E84-925D-2C9911A3D147}" type="datetimeFigureOut">
              <a:rPr lang="en-CA" smtClean="0"/>
              <a:t>2019-10-04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52743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7F33-5C5D-4E84-925D-2C9911A3D147}" type="datetimeFigureOut">
              <a:rPr lang="en-CA" smtClean="0"/>
              <a:t>2019-10-04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112113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420877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1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1027F33-5C5D-4E84-925D-2C9911A3D147}" type="datetimeFigureOut">
              <a:rPr lang="en-CA" smtClean="0"/>
              <a:t>2019-10-04</a:t>
            </a:fld>
            <a:endParaRPr lang="en-CA"/>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CA"/>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45D8CA2-F2D7-4455-8560-7B764247CDF8}"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8493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www.ontariopalliativecarenetwork.ca/sites/opcn/files/OPCNToolsToSupportEarlierIdentificationForPC.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DD37-97A6-425D-8BC9-F19BE6932C18}"/>
              </a:ext>
            </a:extLst>
          </p:cNvPr>
          <p:cNvSpPr>
            <a:spLocks noGrp="1"/>
          </p:cNvSpPr>
          <p:nvPr>
            <p:ph type="ctrTitle"/>
          </p:nvPr>
        </p:nvSpPr>
        <p:spPr>
          <a:xfrm>
            <a:off x="312363" y="4715259"/>
            <a:ext cx="5651709" cy="1922919"/>
          </a:xfrm>
        </p:spPr>
        <p:txBody>
          <a:bodyPr>
            <a:normAutofit fontScale="90000"/>
          </a:bodyPr>
          <a:lstStyle/>
          <a:p>
            <a:pPr algn="l"/>
            <a:r>
              <a:rPr lang="en-CA" dirty="0"/>
              <a:t>Billing for Palliative Care in Primary </a:t>
            </a:r>
            <a:r>
              <a:rPr lang="en-CA" dirty="0" smtClean="0"/>
              <a:t>Care:</a:t>
            </a:r>
            <a:br>
              <a:rPr lang="en-CA" dirty="0" smtClean="0"/>
            </a:br>
            <a:r>
              <a:rPr lang="en-CA" dirty="0" smtClean="0"/>
              <a:t>Part 1</a:t>
            </a:r>
            <a:endParaRPr lang="en-CA" dirty="0"/>
          </a:p>
        </p:txBody>
      </p:sp>
      <p:sp>
        <p:nvSpPr>
          <p:cNvPr id="3" name="Subtitle 2">
            <a:extLst>
              <a:ext uri="{FF2B5EF4-FFF2-40B4-BE49-F238E27FC236}">
                <a16:creationId xmlns:a16="http://schemas.microsoft.com/office/drawing/2014/main" id="{EEE9F6BA-2056-45FD-AE21-2EC659244436}"/>
              </a:ext>
            </a:extLst>
          </p:cNvPr>
          <p:cNvSpPr>
            <a:spLocks noGrp="1"/>
          </p:cNvSpPr>
          <p:nvPr>
            <p:ph type="subTitle" idx="1"/>
          </p:nvPr>
        </p:nvSpPr>
        <p:spPr>
          <a:xfrm>
            <a:off x="6264703" y="4960137"/>
            <a:ext cx="3200400" cy="1463040"/>
          </a:xfrm>
        </p:spPr>
        <p:txBody>
          <a:bodyPr>
            <a:normAutofit/>
          </a:bodyPr>
          <a:lstStyle/>
          <a:p>
            <a:r>
              <a:rPr lang="en-CA" sz="2800" dirty="0"/>
              <a:t>Dr. Bob Sauls</a:t>
            </a:r>
          </a:p>
          <a:p>
            <a:r>
              <a:rPr lang="en-CA" sz="2800" dirty="0"/>
              <a:t>July 2019</a:t>
            </a:r>
          </a:p>
        </p:txBody>
      </p:sp>
      <p:pic>
        <p:nvPicPr>
          <p:cNvPr id="6" name="Picture 5" descr="A close up of a logo&#10;&#10;Description automatically generated">
            <a:extLst>
              <a:ext uri="{FF2B5EF4-FFF2-40B4-BE49-F238E27FC236}">
                <a16:creationId xmlns:a16="http://schemas.microsoft.com/office/drawing/2014/main" id="{9EE0E41F-17AA-4A97-B88A-FDDDBE331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9401" y="4745134"/>
            <a:ext cx="1893045" cy="1893045"/>
          </a:xfrm>
          <a:prstGeom prst="rect">
            <a:avLst/>
          </a:prstGeom>
        </p:spPr>
      </p:pic>
      <p:pic>
        <p:nvPicPr>
          <p:cNvPr id="4" name="Title">
            <a:hlinkClick r:id="" action="ppaction://media"/>
            <a:extLst>
              <a:ext uri="{FF2B5EF4-FFF2-40B4-BE49-F238E27FC236}">
                <a16:creationId xmlns:a16="http://schemas.microsoft.com/office/drawing/2014/main" id="{344EFC5E-3F64-4825-8F7D-9B6FDBEAED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2439" y="6016777"/>
            <a:ext cx="406400" cy="406400"/>
          </a:xfrm>
          <a:prstGeom prst="rect">
            <a:avLst/>
          </a:prstGeom>
        </p:spPr>
      </p:pic>
    </p:spTree>
    <p:extLst>
      <p:ext uri="{BB962C8B-B14F-4D97-AF65-F5344CB8AC3E}">
        <p14:creationId xmlns:p14="http://schemas.microsoft.com/office/powerpoint/2010/main" val="12815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2</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lnSpcReduction="10000"/>
          </a:bodyPr>
          <a:lstStyle/>
          <a:p>
            <a:r>
              <a:rPr lang="en-CA" dirty="0"/>
              <a:t>After a brief initial visit you arrange to meet with Joseph and his wife in your office. The visit lasts 50 minutes and includes:</a:t>
            </a:r>
          </a:p>
          <a:p>
            <a:pPr marL="901700" lvl="5" indent="-182563"/>
            <a:r>
              <a:rPr lang="en-CA" sz="2800" dirty="0"/>
              <a:t> A review of his understanding of his illness and prognosis</a:t>
            </a:r>
          </a:p>
          <a:p>
            <a:pPr marL="901700" lvl="5" indent="-182563"/>
            <a:r>
              <a:rPr lang="en-CA" sz="2800" dirty="0"/>
              <a:t> A discussion about his goals of care</a:t>
            </a:r>
          </a:p>
          <a:p>
            <a:pPr marL="901700" lvl="5" indent="-182563"/>
            <a:r>
              <a:rPr lang="en-CA" sz="2800" dirty="0"/>
              <a:t> An assessment of his symptoms and functional limitations</a:t>
            </a:r>
          </a:p>
          <a:p>
            <a:pPr marL="901700" lvl="5" indent="-182563"/>
            <a:r>
              <a:rPr lang="en-CA" sz="2800" dirty="0"/>
              <a:t> Agreement on a plan for referral for palliative home care</a:t>
            </a:r>
          </a:p>
          <a:p>
            <a:pPr marL="901700" lvl="5" indent="-182563"/>
            <a:r>
              <a:rPr lang="en-CA" sz="2800" dirty="0"/>
              <a:t> A discussion about your role in providing his palliative care</a:t>
            </a:r>
          </a:p>
          <a:p>
            <a:pPr marL="0" lvl="5" indent="0">
              <a:buNone/>
            </a:pPr>
            <a:endParaRPr lang="en-CA" sz="2800" dirty="0"/>
          </a:p>
          <a:p>
            <a:pPr marL="0" lvl="5" indent="0">
              <a:buNone/>
            </a:pPr>
            <a:r>
              <a:rPr lang="en-CA" sz="2800" b="1" dirty="0"/>
              <a:t>How would you bill for this care?</a:t>
            </a:r>
          </a:p>
          <a:p>
            <a:endParaRPr lang="en-CA" dirty="0"/>
          </a:p>
        </p:txBody>
      </p:sp>
      <p:pic>
        <p:nvPicPr>
          <p:cNvPr id="5" name="Joseph 2">
            <a:hlinkClick r:id="" action="ppaction://media"/>
            <a:extLst>
              <a:ext uri="{FF2B5EF4-FFF2-40B4-BE49-F238E27FC236}">
                <a16:creationId xmlns:a16="http://schemas.microsoft.com/office/drawing/2014/main" id="{D6AD5605-D2BF-4DAC-97DC-330309AF7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708" y="5902960"/>
            <a:ext cx="406400" cy="406400"/>
          </a:xfrm>
          <a:prstGeom prst="rect">
            <a:avLst/>
          </a:prstGeom>
        </p:spPr>
      </p:pic>
    </p:spTree>
    <p:extLst>
      <p:ext uri="{BB962C8B-B14F-4D97-AF65-F5344CB8AC3E}">
        <p14:creationId xmlns:p14="http://schemas.microsoft.com/office/powerpoint/2010/main" val="505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Palliative care visits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lnSpcReduction="10000"/>
          </a:bodyPr>
          <a:lstStyle/>
          <a:p>
            <a:r>
              <a:rPr lang="en-CA" b="1" dirty="0"/>
              <a:t>Palliative Care Support – K023 ($62.75)</a:t>
            </a:r>
          </a:p>
          <a:p>
            <a:pPr marL="901700" lvl="5" indent="-182563"/>
            <a:r>
              <a:rPr lang="en-CA" sz="2800" dirty="0"/>
              <a:t>“Time-based service payable </a:t>
            </a:r>
            <a:r>
              <a:rPr lang="en-US" sz="2800" dirty="0"/>
              <a:t>for providing pain and symptom management, emotional support or counselling to patients receiving palliative care”</a:t>
            </a:r>
            <a:endParaRPr lang="en-CA" sz="2800" dirty="0"/>
          </a:p>
          <a:p>
            <a:pPr marL="901700" lvl="5" indent="-182563"/>
            <a:r>
              <a:rPr lang="en-CA" sz="2800" dirty="0"/>
              <a:t> Billed in units for a minimum of 20 mins for each half-hour</a:t>
            </a:r>
          </a:p>
          <a:p>
            <a:pPr marL="901700" lvl="5" indent="-182563"/>
            <a:r>
              <a:rPr lang="en-CA" sz="2800" dirty="0"/>
              <a:t> Record the start and stop times</a:t>
            </a:r>
          </a:p>
          <a:p>
            <a:pPr marL="901700" lvl="5" indent="-182563"/>
            <a:r>
              <a:rPr lang="en-CA" sz="2800" dirty="0"/>
              <a:t> Can be billed in any setting – office, hospital, LTC, home</a:t>
            </a:r>
          </a:p>
          <a:p>
            <a:pPr marL="719137" lvl="5" indent="0">
              <a:buNone/>
            </a:pPr>
            <a:endParaRPr lang="en-CA" sz="2800" dirty="0"/>
          </a:p>
          <a:p>
            <a:pPr marL="0" lvl="5" indent="0">
              <a:buNone/>
            </a:pPr>
            <a:r>
              <a:rPr lang="en-CA" sz="2800" b="1" dirty="0"/>
              <a:t>What would your billing for Joseph be?</a:t>
            </a:r>
          </a:p>
          <a:p>
            <a:pPr marL="0" lvl="5" indent="0">
              <a:buNone/>
            </a:pPr>
            <a:endParaRPr lang="en-CA" sz="2800" b="1" dirty="0"/>
          </a:p>
          <a:p>
            <a:endParaRPr lang="en-CA" dirty="0"/>
          </a:p>
        </p:txBody>
      </p:sp>
      <p:pic>
        <p:nvPicPr>
          <p:cNvPr id="5" name="K023">
            <a:hlinkClick r:id="" action="ppaction://media"/>
            <a:extLst>
              <a:ext uri="{FF2B5EF4-FFF2-40B4-BE49-F238E27FC236}">
                <a16:creationId xmlns:a16="http://schemas.microsoft.com/office/drawing/2014/main" id="{E5BB6155-76BA-4AD0-88B7-10ADFF377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902960"/>
            <a:ext cx="406400" cy="406400"/>
          </a:xfrm>
          <a:prstGeom prst="rect">
            <a:avLst/>
          </a:prstGeom>
        </p:spPr>
      </p:pic>
    </p:spTree>
    <p:extLst>
      <p:ext uri="{BB962C8B-B14F-4D97-AF65-F5344CB8AC3E}">
        <p14:creationId xmlns:p14="http://schemas.microsoft.com/office/powerpoint/2010/main" val="14894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Palliative Care Case management Fee</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Palliative Care Case Management Fee – G512 ($62.75/week)</a:t>
            </a:r>
          </a:p>
          <a:p>
            <a:pPr marL="901700" lvl="5" indent="-182563"/>
            <a:r>
              <a:rPr lang="en-CA" sz="2800" dirty="0"/>
              <a:t>“…providing supervision of palliative care for a period of one week.”</a:t>
            </a:r>
          </a:p>
          <a:p>
            <a:pPr marL="901700" lvl="5" indent="-182563"/>
            <a:r>
              <a:rPr lang="en-CA" sz="2800" dirty="0"/>
              <a:t>Includes nonbillable elements of care</a:t>
            </a:r>
          </a:p>
          <a:p>
            <a:pPr marL="901700" lvl="5" indent="-182563"/>
            <a:r>
              <a:rPr lang="en-CA" sz="2800" dirty="0"/>
              <a:t>Continue to bill for billable services</a:t>
            </a:r>
          </a:p>
          <a:p>
            <a:pPr marL="901700" lvl="5" indent="-182563"/>
            <a:r>
              <a:rPr lang="en-CA" sz="2800" dirty="0"/>
              <a:t>The week commences on Sunday at midnight</a:t>
            </a:r>
          </a:p>
          <a:p>
            <a:pPr marL="901700" lvl="5" indent="-182563"/>
            <a:r>
              <a:rPr lang="en-CA" sz="2800" dirty="0"/>
              <a:t>Can only be billed by the most responsible physician</a:t>
            </a:r>
          </a:p>
          <a:p>
            <a:pPr marL="901700" lvl="5" indent="-182563"/>
            <a:r>
              <a:rPr lang="en-CA" sz="2800" dirty="0"/>
              <a:t>Can be billed in any setting</a:t>
            </a:r>
          </a:p>
          <a:p>
            <a:pPr marL="0" lvl="5" indent="0">
              <a:buNone/>
            </a:pPr>
            <a:endParaRPr lang="en-CA" sz="2800" b="1" dirty="0"/>
          </a:p>
          <a:p>
            <a:pPr marL="0" lvl="5" indent="0">
              <a:buNone/>
            </a:pPr>
            <a:endParaRPr lang="en-CA" sz="2800" b="1" dirty="0"/>
          </a:p>
          <a:p>
            <a:endParaRPr lang="en-CA" dirty="0"/>
          </a:p>
        </p:txBody>
      </p:sp>
      <p:pic>
        <p:nvPicPr>
          <p:cNvPr id="5" name="G512">
            <a:hlinkClick r:id="" action="ppaction://media"/>
            <a:extLst>
              <a:ext uri="{FF2B5EF4-FFF2-40B4-BE49-F238E27FC236}">
                <a16:creationId xmlns:a16="http://schemas.microsoft.com/office/drawing/2014/main" id="{12053D60-4F7A-4A88-A656-59AF0662FB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4212" y="5832656"/>
            <a:ext cx="406400" cy="406400"/>
          </a:xfrm>
          <a:prstGeom prst="rect">
            <a:avLst/>
          </a:prstGeom>
        </p:spPr>
      </p:pic>
    </p:spTree>
    <p:extLst>
      <p:ext uri="{BB962C8B-B14F-4D97-AF65-F5344CB8AC3E}">
        <p14:creationId xmlns:p14="http://schemas.microsoft.com/office/powerpoint/2010/main" val="23972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Home care</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Home Care Application Fee – K070 ($31.75)</a:t>
            </a:r>
          </a:p>
          <a:p>
            <a:pPr lvl="6"/>
            <a:r>
              <a:rPr lang="en-CA" b="1" dirty="0"/>
              <a:t> </a:t>
            </a:r>
            <a:r>
              <a:rPr lang="en-CA" dirty="0"/>
              <a:t>For the initial referral for home care services</a:t>
            </a:r>
          </a:p>
          <a:p>
            <a:pPr lvl="6"/>
            <a:r>
              <a:rPr lang="en-CA" b="1" dirty="0"/>
              <a:t> </a:t>
            </a:r>
            <a:r>
              <a:rPr lang="en-CA" dirty="0"/>
              <a:t>Completed by physician or employee of physician</a:t>
            </a:r>
            <a:endParaRPr lang="en-CA" b="1" dirty="0"/>
          </a:p>
          <a:p>
            <a:r>
              <a:rPr lang="en-CA" b="1" dirty="0"/>
              <a:t>Weekly Home Care Supervision (K071, K072)</a:t>
            </a:r>
          </a:p>
          <a:p>
            <a:pPr lvl="6"/>
            <a:r>
              <a:rPr lang="en-CA" b="1" dirty="0"/>
              <a:t> </a:t>
            </a:r>
            <a:r>
              <a:rPr lang="en-CA" u="sng" dirty="0"/>
              <a:t>Cannot</a:t>
            </a:r>
            <a:r>
              <a:rPr lang="en-CA" dirty="0"/>
              <a:t> be billed if billing G512</a:t>
            </a:r>
            <a:endParaRPr lang="en-CA" b="1" dirty="0"/>
          </a:p>
        </p:txBody>
      </p:sp>
      <p:pic>
        <p:nvPicPr>
          <p:cNvPr id="7" name="Home care">
            <a:hlinkClick r:id="" action="ppaction://media"/>
            <a:extLst>
              <a:ext uri="{FF2B5EF4-FFF2-40B4-BE49-F238E27FC236}">
                <a16:creationId xmlns:a16="http://schemas.microsoft.com/office/drawing/2014/main" id="{4965A900-BD2F-43FB-A769-8CEC6E3B0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4724" y="5916144"/>
            <a:ext cx="406400" cy="406400"/>
          </a:xfrm>
          <a:prstGeom prst="rect">
            <a:avLst/>
          </a:prstGeom>
        </p:spPr>
      </p:pic>
    </p:spTree>
    <p:extLst>
      <p:ext uri="{BB962C8B-B14F-4D97-AF65-F5344CB8AC3E}">
        <p14:creationId xmlns:p14="http://schemas.microsoft.com/office/powerpoint/2010/main" val="14995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2</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r>
              <a:rPr lang="en-CA" dirty="0"/>
              <a:t>Billing</a:t>
            </a:r>
          </a:p>
          <a:p>
            <a:pPr marL="901700" lvl="1" indent="-182563"/>
            <a:r>
              <a:rPr lang="en-CA" sz="2800" dirty="0"/>
              <a:t> K023 x 2</a:t>
            </a:r>
          </a:p>
          <a:p>
            <a:pPr marL="901700" lvl="1" indent="-182563"/>
            <a:r>
              <a:rPr lang="en-CA" sz="2800" dirty="0"/>
              <a:t> G512 for the first week</a:t>
            </a:r>
          </a:p>
          <a:p>
            <a:pPr marL="901700" lvl="1" indent="-182563"/>
            <a:r>
              <a:rPr lang="en-CA" sz="2800" dirty="0"/>
              <a:t> K070</a:t>
            </a:r>
          </a:p>
          <a:p>
            <a:pPr marL="901700" lvl="1" indent="-182563"/>
            <a:r>
              <a:rPr lang="en-CA" sz="2800" dirty="0"/>
              <a:t>Total bill: $157.25</a:t>
            </a:r>
          </a:p>
          <a:p>
            <a:pPr marL="719137" lvl="1" indent="0">
              <a:buNone/>
            </a:pPr>
            <a:endParaRPr lang="en-CA" sz="2800" dirty="0"/>
          </a:p>
          <a:p>
            <a:pPr marL="901700" lvl="1" indent="-182563"/>
            <a:r>
              <a:rPr lang="en-CA" sz="2800" dirty="0"/>
              <a:t> G512 weekly for subsequent weeks</a:t>
            </a:r>
          </a:p>
          <a:p>
            <a:endParaRPr lang="en-CA" dirty="0"/>
          </a:p>
        </p:txBody>
      </p:sp>
      <p:pic>
        <p:nvPicPr>
          <p:cNvPr id="6" name="Joseph 2 billing">
            <a:hlinkClick r:id="" action="ppaction://media"/>
            <a:extLst>
              <a:ext uri="{FF2B5EF4-FFF2-40B4-BE49-F238E27FC236}">
                <a16:creationId xmlns:a16="http://schemas.microsoft.com/office/drawing/2014/main" id="{285B8829-9824-4899-B0BE-155569BBC9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626100"/>
            <a:ext cx="406400" cy="406400"/>
          </a:xfrm>
          <a:prstGeom prst="rect">
            <a:avLst/>
          </a:prstGeom>
        </p:spPr>
      </p:pic>
    </p:spTree>
    <p:extLst>
      <p:ext uri="{BB962C8B-B14F-4D97-AF65-F5344CB8AC3E}">
        <p14:creationId xmlns:p14="http://schemas.microsoft.com/office/powerpoint/2010/main" val="7214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3637843148"/>
              </p:ext>
            </p:extLst>
          </p:nvPr>
        </p:nvGraphicFramePr>
        <p:xfrm>
          <a:off x="1023939" y="1922745"/>
          <a:ext cx="9720261" cy="2377440"/>
        </p:xfrm>
        <a:graphic>
          <a:graphicData uri="http://schemas.openxmlformats.org/drawingml/2006/table">
            <a:tbl>
              <a:tblPr firstRow="1" bandRow="1">
                <a:tableStyleId>{5C22544A-7EE6-4342-B048-85BDC9FD1C3A}</a:tableStyleId>
              </a:tblPr>
              <a:tblGrid>
                <a:gridCol w="1230747">
                  <a:extLst>
                    <a:ext uri="{9D8B030D-6E8A-4147-A177-3AD203B41FA5}">
                      <a16:colId xmlns:a16="http://schemas.microsoft.com/office/drawing/2014/main" val="3354252680"/>
                    </a:ext>
                  </a:extLst>
                </a:gridCol>
                <a:gridCol w="3594970">
                  <a:extLst>
                    <a:ext uri="{9D8B030D-6E8A-4147-A177-3AD203B41FA5}">
                      <a16:colId xmlns:a16="http://schemas.microsoft.com/office/drawing/2014/main" val="2919469892"/>
                    </a:ext>
                  </a:extLst>
                </a:gridCol>
                <a:gridCol w="4894544">
                  <a:extLst>
                    <a:ext uri="{9D8B030D-6E8A-4147-A177-3AD203B41FA5}">
                      <a16:colId xmlns:a16="http://schemas.microsoft.com/office/drawing/2014/main" val="1886004933"/>
                    </a:ext>
                  </a:extLst>
                </a:gridCol>
              </a:tblGrid>
              <a:tr h="370840">
                <a:tc>
                  <a:txBody>
                    <a:bodyPr/>
                    <a:lstStyle/>
                    <a:p>
                      <a:r>
                        <a:rPr lang="en-CA" sz="2400" dirty="0"/>
                        <a:t>Code</a:t>
                      </a:r>
                    </a:p>
                  </a:txBody>
                  <a:tcPr/>
                </a:tc>
                <a:tc>
                  <a:txBody>
                    <a:bodyPr/>
                    <a:lstStyle/>
                    <a:p>
                      <a:r>
                        <a:rPr lang="en-CA" dirty="0"/>
                        <a:t>Title</a:t>
                      </a:r>
                    </a:p>
                  </a:txBody>
                  <a:tcPr/>
                </a:tc>
                <a:tc>
                  <a:txBody>
                    <a:bodyPr/>
                    <a:lstStyle/>
                    <a:p>
                      <a:r>
                        <a:rPr lang="en-CA" dirty="0"/>
                        <a:t>When to use</a:t>
                      </a:r>
                    </a:p>
                  </a:txBody>
                  <a:tcPr/>
                </a:tc>
                <a:extLst>
                  <a:ext uri="{0D108BD9-81ED-4DB2-BD59-A6C34878D82A}">
                    <a16:rowId xmlns:a16="http://schemas.microsoft.com/office/drawing/2014/main" val="3672952123"/>
                  </a:ext>
                </a:extLst>
              </a:tr>
              <a:tr h="370840">
                <a:tc>
                  <a:txBody>
                    <a:bodyPr/>
                    <a:lstStyle/>
                    <a:p>
                      <a:r>
                        <a:rPr lang="en-CA" dirty="0"/>
                        <a:t>K023</a:t>
                      </a:r>
                    </a:p>
                  </a:txBody>
                  <a:tcPr/>
                </a:tc>
                <a:tc>
                  <a:txBody>
                    <a:bodyPr/>
                    <a:lstStyle/>
                    <a:p>
                      <a:r>
                        <a:rPr lang="en-CA" dirty="0"/>
                        <a:t>Palliative Care Support</a:t>
                      </a:r>
                    </a:p>
                  </a:txBody>
                  <a:tcPr/>
                </a:tc>
                <a:tc>
                  <a:txBody>
                    <a:bodyPr/>
                    <a:lstStyle/>
                    <a:p>
                      <a:r>
                        <a:rPr lang="en-CA" dirty="0"/>
                        <a:t>Palliative care visits, </a:t>
                      </a:r>
                      <a:r>
                        <a:rPr lang="en-CA" u="none" dirty="0"/>
                        <a:t>20 min or longer, in any care setting. Bill in units.</a:t>
                      </a:r>
                      <a:endParaRPr lang="en-CA" dirty="0"/>
                    </a:p>
                  </a:txBody>
                  <a:tcPr/>
                </a:tc>
                <a:extLst>
                  <a:ext uri="{0D108BD9-81ED-4DB2-BD59-A6C34878D82A}">
                    <a16:rowId xmlns:a16="http://schemas.microsoft.com/office/drawing/2014/main" val="2010332757"/>
                  </a:ext>
                </a:extLst>
              </a:tr>
              <a:tr h="370840">
                <a:tc>
                  <a:txBody>
                    <a:bodyPr/>
                    <a:lstStyle/>
                    <a:p>
                      <a:r>
                        <a:rPr lang="en-CA" dirty="0"/>
                        <a:t>G512</a:t>
                      </a:r>
                    </a:p>
                  </a:txBody>
                  <a:tcPr/>
                </a:tc>
                <a:tc>
                  <a:txBody>
                    <a:bodyPr/>
                    <a:lstStyle/>
                    <a:p>
                      <a:r>
                        <a:rPr lang="en-CA" dirty="0"/>
                        <a:t>Palliative Care Case Management</a:t>
                      </a:r>
                    </a:p>
                  </a:txBody>
                  <a:tcPr/>
                </a:tc>
                <a:tc>
                  <a:txBody>
                    <a:bodyPr/>
                    <a:lstStyle/>
                    <a:p>
                      <a:r>
                        <a:rPr lang="en-CA" dirty="0"/>
                        <a:t>Provision of services for patients receiving palliative care on a weekly basis</a:t>
                      </a:r>
                    </a:p>
                  </a:txBody>
                  <a:tcPr/>
                </a:tc>
                <a:extLst>
                  <a:ext uri="{0D108BD9-81ED-4DB2-BD59-A6C34878D82A}">
                    <a16:rowId xmlns:a16="http://schemas.microsoft.com/office/drawing/2014/main" val="3415500212"/>
                  </a:ext>
                </a:extLst>
              </a:tr>
              <a:tr h="370840">
                <a:tc>
                  <a:txBody>
                    <a:bodyPr/>
                    <a:lstStyle/>
                    <a:p>
                      <a:r>
                        <a:rPr lang="en-CA" dirty="0"/>
                        <a:t>K070</a:t>
                      </a:r>
                    </a:p>
                  </a:txBody>
                  <a:tcPr/>
                </a:tc>
                <a:tc>
                  <a:txBody>
                    <a:bodyPr/>
                    <a:lstStyle/>
                    <a:p>
                      <a:r>
                        <a:rPr lang="en-CA" dirty="0"/>
                        <a:t>Home Care Application</a:t>
                      </a:r>
                    </a:p>
                  </a:txBody>
                  <a:tcPr/>
                </a:tc>
                <a:tc>
                  <a:txBody>
                    <a:bodyPr/>
                    <a:lstStyle/>
                    <a:p>
                      <a:r>
                        <a:rPr lang="en-CA" dirty="0"/>
                        <a:t>Completion and submission of referral for home care services</a:t>
                      </a:r>
                    </a:p>
                  </a:txBody>
                  <a:tcPr/>
                </a:tc>
                <a:extLst>
                  <a:ext uri="{0D108BD9-81ED-4DB2-BD59-A6C34878D82A}">
                    <a16:rowId xmlns:a16="http://schemas.microsoft.com/office/drawing/2014/main" val="3642387213"/>
                  </a:ext>
                </a:extLst>
              </a:tr>
            </a:tbl>
          </a:graphicData>
        </a:graphic>
      </p:graphicFrame>
      <p:pic>
        <p:nvPicPr>
          <p:cNvPr id="5" name="Summary 1">
            <a:hlinkClick r:id="" action="ppaction://media"/>
            <a:extLst>
              <a:ext uri="{FF2B5EF4-FFF2-40B4-BE49-F238E27FC236}">
                <a16:creationId xmlns:a16="http://schemas.microsoft.com/office/drawing/2014/main" id="{32C72A35-1DCF-47DA-ADC6-738265FFB6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5737" y="5831213"/>
            <a:ext cx="406400" cy="406400"/>
          </a:xfrm>
          <a:prstGeom prst="rect">
            <a:avLst/>
          </a:prstGeom>
        </p:spPr>
      </p:pic>
    </p:spTree>
    <p:extLst>
      <p:ext uri="{BB962C8B-B14F-4D97-AF65-F5344CB8AC3E}">
        <p14:creationId xmlns:p14="http://schemas.microsoft.com/office/powerpoint/2010/main" val="31251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3</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dirty="0"/>
              <a:t>Several months later you receive a call from Joseph’s wife. He was scheduled to visit you in the office this week but, his wife tells you that he is too weak to get into the car. You arrange to see him at home later in the week.</a:t>
            </a:r>
          </a:p>
          <a:p>
            <a:pPr marL="0" indent="0">
              <a:buNone/>
            </a:pPr>
            <a:r>
              <a:rPr lang="en-CA" sz="2800" dirty="0"/>
              <a:t>When you visit him at home, you assess the change in his status and symptoms and make the appropriate changes to his care plan. You are in his home for 30 minutes.</a:t>
            </a:r>
          </a:p>
          <a:p>
            <a:pPr marL="0" indent="0">
              <a:buNone/>
            </a:pPr>
            <a:r>
              <a:rPr lang="en-CA" sz="2800" b="1" dirty="0"/>
              <a:t>How will you bill for this service?</a:t>
            </a:r>
          </a:p>
        </p:txBody>
      </p:sp>
      <p:pic>
        <p:nvPicPr>
          <p:cNvPr id="4" name="Joseph 3">
            <a:hlinkClick r:id="" action="ppaction://media"/>
            <a:extLst>
              <a:ext uri="{FF2B5EF4-FFF2-40B4-BE49-F238E27FC236}">
                <a16:creationId xmlns:a16="http://schemas.microsoft.com/office/drawing/2014/main" id="{3D466DF0-AEA1-49B1-B65C-E080FC7622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2932" y="5790870"/>
            <a:ext cx="406400" cy="406400"/>
          </a:xfrm>
          <a:prstGeom prst="rect">
            <a:avLst/>
          </a:prstGeom>
        </p:spPr>
      </p:pic>
    </p:spTree>
    <p:extLst>
      <p:ext uri="{BB962C8B-B14F-4D97-AF65-F5344CB8AC3E}">
        <p14:creationId xmlns:p14="http://schemas.microsoft.com/office/powerpoint/2010/main" val="262313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Palliative care Home visits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Palliative Care Home Visits</a:t>
            </a:r>
          </a:p>
          <a:p>
            <a:pPr marL="901700" lvl="5" indent="-182563"/>
            <a:r>
              <a:rPr lang="en-CA" sz="2800" dirty="0"/>
              <a:t>Includes private home, retirement home, hospice residences</a:t>
            </a:r>
          </a:p>
          <a:p>
            <a:pPr marL="901700" lvl="5" indent="-182563"/>
            <a:r>
              <a:rPr lang="en-CA" sz="2800" dirty="0"/>
              <a:t>Assessment codes</a:t>
            </a:r>
          </a:p>
          <a:p>
            <a:pPr marL="1203452" lvl="7" indent="-182563"/>
            <a:r>
              <a:rPr lang="en-CA" sz="2800" dirty="0"/>
              <a:t>K023: &gt;20 min ($62.75)</a:t>
            </a:r>
          </a:p>
          <a:p>
            <a:pPr marL="1203452" lvl="7" indent="-182563"/>
            <a:r>
              <a:rPr lang="en-CA" sz="2800" dirty="0"/>
              <a:t>A901 or A900: &lt; 20 min ($45.15) (in FHO/FHN basket)</a:t>
            </a:r>
          </a:p>
          <a:p>
            <a:pPr marL="901700" lvl="5" indent="-182563"/>
            <a:r>
              <a:rPr lang="en-CA" sz="2800" dirty="0"/>
              <a:t>Palliative Care Home Visit Premium</a:t>
            </a:r>
          </a:p>
          <a:p>
            <a:pPr marL="1203452" lvl="7" indent="-182563"/>
            <a:r>
              <a:rPr lang="en-CA" sz="2800" dirty="0"/>
              <a:t>B998 ($82.50)</a:t>
            </a:r>
          </a:p>
          <a:p>
            <a:pPr marL="1203452" lvl="7" indent="-182563"/>
            <a:r>
              <a:rPr lang="en-CA" sz="2800" dirty="0"/>
              <a:t>B997 – 12 am to 7 am ($110.00)</a:t>
            </a:r>
          </a:p>
          <a:p>
            <a:pPr marL="901700" lvl="5" indent="-182563"/>
            <a:r>
              <a:rPr lang="en-CA" sz="2800" dirty="0"/>
              <a:t>Travel Premium – B966 ($36.40)</a:t>
            </a:r>
          </a:p>
          <a:p>
            <a:pPr marL="0" lvl="5" indent="0">
              <a:buNone/>
            </a:pPr>
            <a:endParaRPr lang="en-CA" sz="2800" b="1" dirty="0"/>
          </a:p>
          <a:p>
            <a:pPr marL="0" lvl="5" indent="0">
              <a:buNone/>
            </a:pPr>
            <a:endParaRPr lang="en-CA" sz="2800" b="1" dirty="0"/>
          </a:p>
          <a:p>
            <a:endParaRPr lang="en-CA" dirty="0"/>
          </a:p>
        </p:txBody>
      </p:sp>
      <p:pic>
        <p:nvPicPr>
          <p:cNvPr id="8" name="Home visit">
            <a:hlinkClick r:id="" action="ppaction://media"/>
            <a:extLst>
              <a:ext uri="{FF2B5EF4-FFF2-40B4-BE49-F238E27FC236}">
                <a16:creationId xmlns:a16="http://schemas.microsoft.com/office/drawing/2014/main" id="{A0895983-EBB6-4FFB-A641-5D198C7294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7733" y="6106160"/>
            <a:ext cx="406400" cy="406400"/>
          </a:xfrm>
          <a:prstGeom prst="rect">
            <a:avLst/>
          </a:prstGeom>
        </p:spPr>
      </p:pic>
    </p:spTree>
    <p:extLst>
      <p:ext uri="{BB962C8B-B14F-4D97-AF65-F5344CB8AC3E}">
        <p14:creationId xmlns:p14="http://schemas.microsoft.com/office/powerpoint/2010/main" val="19649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3</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r>
              <a:rPr lang="en-CA" dirty="0"/>
              <a:t>Billing</a:t>
            </a:r>
          </a:p>
          <a:p>
            <a:pPr marL="901700" lvl="1" indent="-182563"/>
            <a:r>
              <a:rPr lang="en-CA" sz="2800" dirty="0"/>
              <a:t> K023</a:t>
            </a:r>
          </a:p>
          <a:p>
            <a:pPr marL="901700" lvl="1" indent="-182563"/>
            <a:r>
              <a:rPr lang="en-CA" sz="2800" dirty="0"/>
              <a:t> B998</a:t>
            </a:r>
          </a:p>
          <a:p>
            <a:pPr marL="901700" lvl="1" indent="-182563"/>
            <a:r>
              <a:rPr lang="en-CA" sz="2800" dirty="0"/>
              <a:t> B966</a:t>
            </a:r>
          </a:p>
          <a:p>
            <a:pPr marL="901700" lvl="1" indent="-182563"/>
            <a:r>
              <a:rPr lang="en-CA" sz="2800" dirty="0"/>
              <a:t> Total bill: $181.75  </a:t>
            </a:r>
          </a:p>
          <a:p>
            <a:endParaRPr lang="en-CA" dirty="0"/>
          </a:p>
        </p:txBody>
      </p:sp>
      <p:pic>
        <p:nvPicPr>
          <p:cNvPr id="5" name="Joseph 3 billing">
            <a:hlinkClick r:id="" action="ppaction://media"/>
            <a:extLst>
              <a:ext uri="{FF2B5EF4-FFF2-40B4-BE49-F238E27FC236}">
                <a16:creationId xmlns:a16="http://schemas.microsoft.com/office/drawing/2014/main" id="{F24E8089-2023-4F10-99DB-B64492262D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559" y="5866384"/>
            <a:ext cx="406400" cy="406400"/>
          </a:xfrm>
          <a:prstGeom prst="rect">
            <a:avLst/>
          </a:prstGeom>
        </p:spPr>
      </p:pic>
    </p:spTree>
    <p:extLst>
      <p:ext uri="{BB962C8B-B14F-4D97-AF65-F5344CB8AC3E}">
        <p14:creationId xmlns:p14="http://schemas.microsoft.com/office/powerpoint/2010/main" val="21829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smtClean="0"/>
              <a:t>To Complete this learning module..</a:t>
            </a:r>
            <a:endParaRPr lang="en-CA" dirty="0"/>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sz="2800" b="1" dirty="0" smtClean="0"/>
              <a:t>Please download:</a:t>
            </a:r>
          </a:p>
          <a:p>
            <a:pPr marL="0" indent="0">
              <a:buNone/>
            </a:pPr>
            <a:r>
              <a:rPr lang="en-CA" sz="2800" b="1" dirty="0" smtClean="0"/>
              <a:t>Billing for Palliative Care in Primary Care: Part 2. </a:t>
            </a:r>
          </a:p>
          <a:p>
            <a:pPr marL="0" indent="0">
              <a:buNone/>
            </a:pPr>
            <a:endParaRPr lang="en-CA" b="1" dirty="0"/>
          </a:p>
          <a:p>
            <a:pPr marL="0" indent="0">
              <a:buNone/>
            </a:pPr>
            <a:endParaRPr lang="en-CA" sz="2800" b="1" dirty="0" smtClean="0"/>
          </a:p>
        </p:txBody>
      </p:sp>
    </p:spTree>
    <p:extLst>
      <p:ext uri="{BB962C8B-B14F-4D97-AF65-F5344CB8AC3E}">
        <p14:creationId xmlns:p14="http://schemas.microsoft.com/office/powerpoint/2010/main" val="2689869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90C0-365A-401E-B0EA-0E78C342197A}"/>
              </a:ext>
            </a:extLst>
          </p:cNvPr>
          <p:cNvSpPr>
            <a:spLocks noGrp="1"/>
          </p:cNvSpPr>
          <p:nvPr>
            <p:ph type="title"/>
          </p:nvPr>
        </p:nvSpPr>
        <p:spPr/>
        <p:txBody>
          <a:bodyPr/>
          <a:lstStyle/>
          <a:p>
            <a:r>
              <a:rPr lang="en-CA" dirty="0"/>
              <a:t>Objectives</a:t>
            </a:r>
          </a:p>
        </p:txBody>
      </p:sp>
      <p:sp>
        <p:nvSpPr>
          <p:cNvPr id="3" name="Content Placeholder 2">
            <a:extLst>
              <a:ext uri="{FF2B5EF4-FFF2-40B4-BE49-F238E27FC236}">
                <a16:creationId xmlns:a16="http://schemas.microsoft.com/office/drawing/2014/main" id="{72BD0C91-6356-43F1-91DC-A73E224DC022}"/>
              </a:ext>
            </a:extLst>
          </p:cNvPr>
          <p:cNvSpPr>
            <a:spLocks noGrp="1"/>
          </p:cNvSpPr>
          <p:nvPr>
            <p:ph idx="1"/>
          </p:nvPr>
        </p:nvSpPr>
        <p:spPr/>
        <p:txBody>
          <a:bodyPr/>
          <a:lstStyle/>
          <a:p>
            <a:r>
              <a:rPr lang="en-CA" sz="3200" dirty="0"/>
              <a:t>Identify who is eligible for palliative care fee codes</a:t>
            </a:r>
          </a:p>
          <a:p>
            <a:r>
              <a:rPr lang="en-CA" sz="3200" dirty="0"/>
              <a:t>Highlight the key fee codes to use in day-to-day practice</a:t>
            </a:r>
          </a:p>
          <a:p>
            <a:r>
              <a:rPr lang="en-CA" sz="3200" dirty="0"/>
              <a:t>Identify specific issues for those practicing in patient-enrollment models (Fee-for-service codes remain relevant)</a:t>
            </a:r>
          </a:p>
          <a:p>
            <a:endParaRPr lang="en-CA" dirty="0"/>
          </a:p>
        </p:txBody>
      </p:sp>
      <p:pic>
        <p:nvPicPr>
          <p:cNvPr id="4" name="Objectives">
            <a:hlinkClick r:id="" action="ppaction://media"/>
            <a:extLst>
              <a:ext uri="{FF2B5EF4-FFF2-40B4-BE49-F238E27FC236}">
                <a16:creationId xmlns:a16="http://schemas.microsoft.com/office/drawing/2014/main" id="{9B1832E5-B126-4327-BAAC-5541D1532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866384"/>
            <a:ext cx="406400" cy="406400"/>
          </a:xfrm>
          <a:prstGeom prst="rect">
            <a:avLst/>
          </a:prstGeom>
        </p:spPr>
      </p:pic>
    </p:spTree>
    <p:extLst>
      <p:ext uri="{BB962C8B-B14F-4D97-AF65-F5344CB8AC3E}">
        <p14:creationId xmlns:p14="http://schemas.microsoft.com/office/powerpoint/2010/main" val="11167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185D-A01D-464E-91BF-66CA2F48D272}"/>
              </a:ext>
            </a:extLst>
          </p:cNvPr>
          <p:cNvSpPr>
            <a:spLocks noGrp="1"/>
          </p:cNvSpPr>
          <p:nvPr>
            <p:ph type="title"/>
          </p:nvPr>
        </p:nvSpPr>
        <p:spPr/>
        <p:txBody>
          <a:bodyPr/>
          <a:lstStyle/>
          <a:p>
            <a:r>
              <a:rPr lang="en-CA" dirty="0"/>
              <a:t>Before we start….</a:t>
            </a:r>
          </a:p>
        </p:txBody>
      </p:sp>
      <p:sp>
        <p:nvSpPr>
          <p:cNvPr id="3" name="Content Placeholder 2">
            <a:extLst>
              <a:ext uri="{FF2B5EF4-FFF2-40B4-BE49-F238E27FC236}">
                <a16:creationId xmlns:a16="http://schemas.microsoft.com/office/drawing/2014/main" id="{EACC8D0D-B2FF-489E-9C3F-DD72FC3BF5AB}"/>
              </a:ext>
            </a:extLst>
          </p:cNvPr>
          <p:cNvSpPr>
            <a:spLocks noGrp="1"/>
          </p:cNvSpPr>
          <p:nvPr>
            <p:ph idx="1"/>
          </p:nvPr>
        </p:nvSpPr>
        <p:spPr/>
        <p:txBody>
          <a:bodyPr>
            <a:normAutofit/>
          </a:bodyPr>
          <a:lstStyle/>
          <a:p>
            <a:r>
              <a:rPr lang="en-CA" dirty="0"/>
              <a:t>Based on the OHIP fee schedule</a:t>
            </a:r>
          </a:p>
          <a:p>
            <a:r>
              <a:rPr lang="en-CA" dirty="0"/>
              <a:t>OHIP Payments for Palliative Care Services (OMA)</a:t>
            </a:r>
          </a:p>
          <a:p>
            <a:pPr lvl="6"/>
            <a:r>
              <a:rPr lang="en-CA" dirty="0"/>
              <a:t>OMA.org        Billing &amp; Agreements</a:t>
            </a:r>
          </a:p>
          <a:p>
            <a:pPr marL="923544" lvl="6" indent="0">
              <a:buNone/>
            </a:pPr>
            <a:r>
              <a:rPr lang="en-CA" dirty="0"/>
              <a:t>                      OHIP Payments for Palliative Care </a:t>
            </a:r>
          </a:p>
          <a:p>
            <a:r>
              <a:rPr lang="en-CA" dirty="0"/>
              <a:t>Will take 30-40 minutes to complete</a:t>
            </a:r>
          </a:p>
          <a:p>
            <a:r>
              <a:rPr lang="en-CA" dirty="0"/>
              <a:t>Click on speaker icon to repeat audio content</a:t>
            </a:r>
          </a:p>
          <a:p>
            <a:r>
              <a:rPr lang="en-CA" dirty="0"/>
              <a:t>Study Credits – CFPC Mainpro noncertified activity</a:t>
            </a:r>
          </a:p>
          <a:p>
            <a:endParaRPr lang="en-CA" dirty="0"/>
          </a:p>
          <a:p>
            <a:endParaRPr lang="en-CA" dirty="0"/>
          </a:p>
          <a:p>
            <a:pPr marL="0" indent="0">
              <a:buNone/>
            </a:pPr>
            <a:endParaRPr lang="en-CA" dirty="0"/>
          </a:p>
        </p:txBody>
      </p:sp>
      <p:sp>
        <p:nvSpPr>
          <p:cNvPr id="6" name="Arrow: Right 5">
            <a:extLst>
              <a:ext uri="{FF2B5EF4-FFF2-40B4-BE49-F238E27FC236}">
                <a16:creationId xmlns:a16="http://schemas.microsoft.com/office/drawing/2014/main" id="{5827E9E2-196A-4EF2-BCEF-7D9E3F576C86}"/>
              </a:ext>
            </a:extLst>
          </p:cNvPr>
          <p:cNvSpPr/>
          <p:nvPr/>
        </p:nvSpPr>
        <p:spPr>
          <a:xfrm>
            <a:off x="3665091" y="3912253"/>
            <a:ext cx="391886" cy="163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Right 6">
            <a:extLst>
              <a:ext uri="{FF2B5EF4-FFF2-40B4-BE49-F238E27FC236}">
                <a16:creationId xmlns:a16="http://schemas.microsoft.com/office/drawing/2014/main" id="{2010612F-6A9E-4DCE-9458-E147EE815A54}"/>
              </a:ext>
            </a:extLst>
          </p:cNvPr>
          <p:cNvSpPr/>
          <p:nvPr/>
        </p:nvSpPr>
        <p:spPr>
          <a:xfrm>
            <a:off x="3665091" y="3435459"/>
            <a:ext cx="391886" cy="163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Before we start">
            <a:hlinkClick r:id="" action="ppaction://media"/>
            <a:extLst>
              <a:ext uri="{FF2B5EF4-FFF2-40B4-BE49-F238E27FC236}">
                <a16:creationId xmlns:a16="http://schemas.microsoft.com/office/drawing/2014/main" id="{E0A9481B-B3FF-4875-8699-4DA765B29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5901" y="5893090"/>
            <a:ext cx="406400" cy="406400"/>
          </a:xfrm>
          <a:prstGeom prst="rect">
            <a:avLst/>
          </a:prstGeom>
        </p:spPr>
      </p:pic>
    </p:spTree>
    <p:extLst>
      <p:ext uri="{BB962C8B-B14F-4D97-AF65-F5344CB8AC3E}">
        <p14:creationId xmlns:p14="http://schemas.microsoft.com/office/powerpoint/2010/main" val="153764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9720072" cy="1499616"/>
          </a:xfrm>
        </p:spPr>
        <p:txBody>
          <a:bodyPr/>
          <a:lstStyle/>
          <a:p>
            <a:r>
              <a:rPr lang="en-CA" dirty="0"/>
              <a:t>Joseph  1</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023360"/>
          </a:xfrm>
        </p:spPr>
        <p:txBody>
          <a:bodyPr>
            <a:normAutofit lnSpcReduction="10000"/>
          </a:bodyPr>
          <a:lstStyle/>
          <a:p>
            <a:r>
              <a:rPr lang="en-CA" dirty="0"/>
              <a:t>Joseph is a 78 year old man who has been in your practice for many years</a:t>
            </a:r>
          </a:p>
          <a:p>
            <a:pPr marL="901700" lvl="5" indent="-182563"/>
            <a:r>
              <a:rPr lang="en-CA" sz="2800" dirty="0"/>
              <a:t> Smoker, hypertension, coronary artery disease (2 MIs)</a:t>
            </a:r>
          </a:p>
          <a:p>
            <a:pPr marL="901700" lvl="5" indent="-182563"/>
            <a:r>
              <a:rPr lang="en-CA" sz="2800" dirty="0"/>
              <a:t> Onset of heart failure several years ago</a:t>
            </a:r>
          </a:p>
          <a:p>
            <a:pPr marL="901700" lvl="5" indent="-182563"/>
            <a:r>
              <a:rPr lang="en-CA" sz="2800" dirty="0"/>
              <a:t> Three admissions to hospital in the last 6 months</a:t>
            </a:r>
          </a:p>
          <a:p>
            <a:pPr marL="901700" lvl="5" indent="-182563"/>
            <a:r>
              <a:rPr lang="en-CA" sz="2800" dirty="0"/>
              <a:t> Limited improvement with treatment of heart failure</a:t>
            </a:r>
          </a:p>
          <a:p>
            <a:pPr marL="901700" lvl="5" indent="-182563"/>
            <a:r>
              <a:rPr lang="en-CA" sz="2800" dirty="0"/>
              <a:t>Short of breath with activity; limited to bed or chair</a:t>
            </a:r>
          </a:p>
          <a:p>
            <a:pPr marL="0" lvl="5" indent="0">
              <a:buNone/>
            </a:pPr>
            <a:endParaRPr lang="en-CA" sz="2800" dirty="0"/>
          </a:p>
          <a:p>
            <a:pPr marL="0" lvl="5" indent="0">
              <a:buNone/>
            </a:pPr>
            <a:r>
              <a:rPr lang="en-CA" sz="2800" b="1" dirty="0"/>
              <a:t>Is Joseph’s care eligible for palliative care fee codes?</a:t>
            </a:r>
          </a:p>
        </p:txBody>
      </p:sp>
      <p:pic>
        <p:nvPicPr>
          <p:cNvPr id="5" name="Joseph 1">
            <a:hlinkClick r:id="" action="ppaction://media"/>
            <a:extLst>
              <a:ext uri="{FF2B5EF4-FFF2-40B4-BE49-F238E27FC236}">
                <a16:creationId xmlns:a16="http://schemas.microsoft.com/office/drawing/2014/main" id="{E58E0A3B-88AF-4806-B31E-3447097B5A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904992"/>
            <a:ext cx="406400" cy="406400"/>
          </a:xfrm>
          <a:prstGeom prst="rect">
            <a:avLst/>
          </a:prstGeom>
        </p:spPr>
      </p:pic>
    </p:spTree>
    <p:extLst>
      <p:ext uri="{BB962C8B-B14F-4D97-AF65-F5344CB8AC3E}">
        <p14:creationId xmlns:p14="http://schemas.microsoft.com/office/powerpoint/2010/main" val="42943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D13C-3E33-428C-99B8-E6E0B13D6425}"/>
              </a:ext>
            </a:extLst>
          </p:cNvPr>
          <p:cNvSpPr>
            <a:spLocks noGrp="1"/>
          </p:cNvSpPr>
          <p:nvPr>
            <p:ph type="title"/>
          </p:nvPr>
        </p:nvSpPr>
        <p:spPr/>
        <p:txBody>
          <a:bodyPr/>
          <a:lstStyle/>
          <a:p>
            <a:r>
              <a:rPr lang="en-CA" dirty="0"/>
              <a:t>eligibility for palliative care Fee codes</a:t>
            </a:r>
          </a:p>
        </p:txBody>
      </p:sp>
      <p:sp>
        <p:nvSpPr>
          <p:cNvPr id="3" name="Content Placeholder 2">
            <a:extLst>
              <a:ext uri="{FF2B5EF4-FFF2-40B4-BE49-F238E27FC236}">
                <a16:creationId xmlns:a16="http://schemas.microsoft.com/office/drawing/2014/main" id="{A8DEA1B1-D5BE-4FA8-8542-2AC128777E21}"/>
              </a:ext>
            </a:extLst>
          </p:cNvPr>
          <p:cNvSpPr>
            <a:spLocks noGrp="1"/>
          </p:cNvSpPr>
          <p:nvPr>
            <p:ph idx="1"/>
          </p:nvPr>
        </p:nvSpPr>
        <p:spPr/>
        <p:txBody>
          <a:bodyPr/>
          <a:lstStyle/>
          <a:p>
            <a:r>
              <a:rPr lang="en-CA" dirty="0"/>
              <a:t>OHIP Definition</a:t>
            </a:r>
          </a:p>
          <a:p>
            <a:r>
              <a:rPr lang="en-CA" dirty="0"/>
              <a:t>Early Identification of patients needing palliative care</a:t>
            </a:r>
          </a:p>
          <a:p>
            <a:endParaRPr lang="en-CA" dirty="0"/>
          </a:p>
          <a:p>
            <a:endParaRPr lang="en-CA" dirty="0"/>
          </a:p>
          <a:p>
            <a:endParaRPr lang="en-CA" dirty="0"/>
          </a:p>
          <a:p>
            <a:pPr marL="0" indent="0">
              <a:buNone/>
            </a:pPr>
            <a:endParaRPr lang="en-CA" dirty="0"/>
          </a:p>
        </p:txBody>
      </p:sp>
      <p:pic>
        <p:nvPicPr>
          <p:cNvPr id="4" name="Eligibility">
            <a:hlinkClick r:id="" action="ppaction://media"/>
            <a:extLst>
              <a:ext uri="{FF2B5EF4-FFF2-40B4-BE49-F238E27FC236}">
                <a16:creationId xmlns:a16="http://schemas.microsoft.com/office/drawing/2014/main" id="{3E6E902F-9EFE-4ABB-8C8E-F0EFD8D78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693428"/>
            <a:ext cx="406400" cy="406400"/>
          </a:xfrm>
          <a:prstGeom prst="rect">
            <a:avLst/>
          </a:prstGeom>
        </p:spPr>
      </p:pic>
    </p:spTree>
    <p:extLst>
      <p:ext uri="{BB962C8B-B14F-4D97-AF65-F5344CB8AC3E}">
        <p14:creationId xmlns:p14="http://schemas.microsoft.com/office/powerpoint/2010/main" val="88894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F8F9-06F5-45DA-850E-534917845129}"/>
              </a:ext>
            </a:extLst>
          </p:cNvPr>
          <p:cNvSpPr>
            <a:spLocks noGrp="1"/>
          </p:cNvSpPr>
          <p:nvPr>
            <p:ph type="title"/>
          </p:nvPr>
        </p:nvSpPr>
        <p:spPr/>
        <p:txBody>
          <a:bodyPr/>
          <a:lstStyle/>
          <a:p>
            <a:r>
              <a:rPr lang="en-CA" dirty="0"/>
              <a:t>Defining Palliative Care - OHIP</a:t>
            </a:r>
          </a:p>
        </p:txBody>
      </p:sp>
      <p:sp>
        <p:nvSpPr>
          <p:cNvPr id="3" name="Content Placeholder 2">
            <a:extLst>
              <a:ext uri="{FF2B5EF4-FFF2-40B4-BE49-F238E27FC236}">
                <a16:creationId xmlns:a16="http://schemas.microsoft.com/office/drawing/2014/main" id="{93DE23ED-9805-4616-974E-83CC46035EA9}"/>
              </a:ext>
            </a:extLst>
          </p:cNvPr>
          <p:cNvSpPr>
            <a:spLocks noGrp="1"/>
          </p:cNvSpPr>
          <p:nvPr>
            <p:ph idx="1"/>
          </p:nvPr>
        </p:nvSpPr>
        <p:spPr/>
        <p:txBody>
          <a:bodyPr/>
          <a:lstStyle/>
          <a:p>
            <a:pPr marL="0" indent="0">
              <a:buNone/>
            </a:pPr>
            <a:r>
              <a:rPr lang="en-CA" dirty="0"/>
              <a:t>Palliative care:  “Care provided to a terminally ill patient in the final year of life where the decision has been made that there will be no aggressive treatment of the underlying disease and care is to be directed to maintaining the comfort of the patient until death occurs.” </a:t>
            </a:r>
          </a:p>
          <a:p>
            <a:pPr marL="0" indent="0">
              <a:buNone/>
            </a:pPr>
            <a:endParaRPr lang="en-CA" dirty="0"/>
          </a:p>
        </p:txBody>
      </p:sp>
      <p:pic>
        <p:nvPicPr>
          <p:cNvPr id="5" name="OHIP Definition">
            <a:hlinkClick r:id="" action="ppaction://media"/>
            <a:extLst>
              <a:ext uri="{FF2B5EF4-FFF2-40B4-BE49-F238E27FC236}">
                <a16:creationId xmlns:a16="http://schemas.microsoft.com/office/drawing/2014/main" id="{B45A34CF-B71A-4113-A70C-8A9758259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0165" y="5493010"/>
            <a:ext cx="406400" cy="406400"/>
          </a:xfrm>
          <a:prstGeom prst="rect">
            <a:avLst/>
          </a:prstGeom>
        </p:spPr>
      </p:pic>
    </p:spTree>
    <p:extLst>
      <p:ext uri="{BB962C8B-B14F-4D97-AF65-F5344CB8AC3E}">
        <p14:creationId xmlns:p14="http://schemas.microsoft.com/office/powerpoint/2010/main" val="13781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D13C-3E33-428C-99B8-E6E0B13D6425}"/>
              </a:ext>
            </a:extLst>
          </p:cNvPr>
          <p:cNvSpPr>
            <a:spLocks noGrp="1"/>
          </p:cNvSpPr>
          <p:nvPr>
            <p:ph type="title"/>
          </p:nvPr>
        </p:nvSpPr>
        <p:spPr/>
        <p:txBody>
          <a:bodyPr/>
          <a:lstStyle/>
          <a:p>
            <a:r>
              <a:rPr lang="en-CA" dirty="0"/>
              <a:t>Defining Palliative Care – Early ID</a:t>
            </a:r>
          </a:p>
        </p:txBody>
      </p:sp>
      <p:sp>
        <p:nvSpPr>
          <p:cNvPr id="3" name="Content Placeholder 2">
            <a:extLst>
              <a:ext uri="{FF2B5EF4-FFF2-40B4-BE49-F238E27FC236}">
                <a16:creationId xmlns:a16="http://schemas.microsoft.com/office/drawing/2014/main" id="{A8DEA1B1-D5BE-4FA8-8542-2AC128777E21}"/>
              </a:ext>
            </a:extLst>
          </p:cNvPr>
          <p:cNvSpPr>
            <a:spLocks noGrp="1"/>
          </p:cNvSpPr>
          <p:nvPr>
            <p:ph idx="1"/>
          </p:nvPr>
        </p:nvSpPr>
        <p:spPr/>
        <p:txBody>
          <a:bodyPr/>
          <a:lstStyle/>
          <a:p>
            <a:r>
              <a:rPr lang="en-CA" dirty="0"/>
              <a:t>Early Identification = better outcomes</a:t>
            </a:r>
          </a:p>
          <a:p>
            <a:r>
              <a:rPr lang="en-CA" dirty="0"/>
              <a:t>Cancer patients still receiving treatment?</a:t>
            </a:r>
          </a:p>
          <a:p>
            <a:r>
              <a:rPr lang="en-CA" dirty="0"/>
              <a:t>Non-cancer patients with less predictable prognoses?</a:t>
            </a:r>
          </a:p>
          <a:p>
            <a:endParaRPr lang="en-CA" dirty="0"/>
          </a:p>
          <a:p>
            <a:endParaRPr lang="en-CA" dirty="0"/>
          </a:p>
          <a:p>
            <a:endParaRPr lang="en-CA" dirty="0"/>
          </a:p>
          <a:p>
            <a:pPr marL="0" indent="0">
              <a:buNone/>
            </a:pPr>
            <a:r>
              <a:rPr lang="en-US" dirty="0">
                <a:hlinkClick r:id="rId5"/>
              </a:rPr>
              <a:t>OPCN Tools to Support Earlier Identification</a:t>
            </a:r>
            <a:endParaRPr lang="en-CA" dirty="0"/>
          </a:p>
        </p:txBody>
      </p:sp>
      <p:pic>
        <p:nvPicPr>
          <p:cNvPr id="5" name="Early ID">
            <a:hlinkClick r:id="" action="ppaction://media"/>
            <a:extLst>
              <a:ext uri="{FF2B5EF4-FFF2-40B4-BE49-F238E27FC236}">
                <a16:creationId xmlns:a16="http://schemas.microsoft.com/office/drawing/2014/main" id="{379CFEF7-E001-4F72-BDBB-E4E06A2DA4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4672" y="5902960"/>
            <a:ext cx="406400" cy="406400"/>
          </a:xfrm>
          <a:prstGeom prst="rect">
            <a:avLst/>
          </a:prstGeom>
        </p:spPr>
      </p:pic>
    </p:spTree>
    <p:extLst>
      <p:ext uri="{BB962C8B-B14F-4D97-AF65-F5344CB8AC3E}">
        <p14:creationId xmlns:p14="http://schemas.microsoft.com/office/powerpoint/2010/main" val="140718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CC74-DA37-41E1-AA41-308A6EDED9AA}"/>
              </a:ext>
            </a:extLst>
          </p:cNvPr>
          <p:cNvSpPr>
            <a:spLocks noGrp="1"/>
          </p:cNvSpPr>
          <p:nvPr>
            <p:ph type="title"/>
          </p:nvPr>
        </p:nvSpPr>
        <p:spPr/>
        <p:txBody>
          <a:bodyPr/>
          <a:lstStyle/>
          <a:p>
            <a:r>
              <a:rPr lang="en-CA" dirty="0"/>
              <a:t>Early ID + OHIP</a:t>
            </a:r>
          </a:p>
        </p:txBody>
      </p:sp>
      <p:sp>
        <p:nvSpPr>
          <p:cNvPr id="3" name="Content Placeholder 2">
            <a:extLst>
              <a:ext uri="{FF2B5EF4-FFF2-40B4-BE49-F238E27FC236}">
                <a16:creationId xmlns:a16="http://schemas.microsoft.com/office/drawing/2014/main" id="{B96EC8E5-9567-466C-950D-9F3190BD465C}"/>
              </a:ext>
            </a:extLst>
          </p:cNvPr>
          <p:cNvSpPr>
            <a:spLocks noGrp="1"/>
          </p:cNvSpPr>
          <p:nvPr>
            <p:ph idx="1"/>
          </p:nvPr>
        </p:nvSpPr>
        <p:spPr/>
        <p:txBody>
          <a:bodyPr/>
          <a:lstStyle/>
          <a:p>
            <a:r>
              <a:rPr lang="en-CA" dirty="0"/>
              <a:t>Document evidence of palliative care needs</a:t>
            </a:r>
          </a:p>
          <a:p>
            <a:pPr marL="901700" indent="-196850"/>
            <a:r>
              <a:rPr lang="en-CA" dirty="0"/>
              <a:t>Function status</a:t>
            </a:r>
          </a:p>
          <a:p>
            <a:pPr marL="901700" indent="-196850"/>
            <a:r>
              <a:rPr lang="en-CA" dirty="0"/>
              <a:t>Symptoms</a:t>
            </a:r>
          </a:p>
          <a:p>
            <a:pPr marL="901700" indent="-196850"/>
            <a:r>
              <a:rPr lang="en-CA" dirty="0"/>
              <a:t>Disease progression/refractoriness to treatment</a:t>
            </a:r>
          </a:p>
          <a:p>
            <a:r>
              <a:rPr lang="en-CA" dirty="0"/>
              <a:t>Document treatment intent</a:t>
            </a:r>
          </a:p>
          <a:p>
            <a:r>
              <a:rPr lang="en-CA" dirty="0"/>
              <a:t>Goals of Care conversation</a:t>
            </a:r>
          </a:p>
        </p:txBody>
      </p:sp>
      <p:pic>
        <p:nvPicPr>
          <p:cNvPr id="4" name="Early ID + OHIP">
            <a:hlinkClick r:id="" action="ppaction://media"/>
            <a:extLst>
              <a:ext uri="{FF2B5EF4-FFF2-40B4-BE49-F238E27FC236}">
                <a16:creationId xmlns:a16="http://schemas.microsoft.com/office/drawing/2014/main" id="{574A1E2B-C4DB-4BBD-AB74-E5323D2042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866384"/>
            <a:ext cx="406400" cy="406400"/>
          </a:xfrm>
          <a:prstGeom prst="rect">
            <a:avLst/>
          </a:prstGeom>
        </p:spPr>
      </p:pic>
    </p:spTree>
    <p:extLst>
      <p:ext uri="{BB962C8B-B14F-4D97-AF65-F5344CB8AC3E}">
        <p14:creationId xmlns:p14="http://schemas.microsoft.com/office/powerpoint/2010/main" val="22899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1</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lnSpcReduction="10000"/>
          </a:bodyPr>
          <a:lstStyle/>
          <a:p>
            <a:r>
              <a:rPr lang="en-CA" dirty="0"/>
              <a:t>Joseph is a 78 year old man who has been in your practice for many years</a:t>
            </a:r>
          </a:p>
          <a:p>
            <a:pPr marL="901700" lvl="5" indent="-182563"/>
            <a:r>
              <a:rPr lang="en-CA" sz="2800" dirty="0"/>
              <a:t> Smoker, hypertension, coronary artery disease (2 MIs)</a:t>
            </a:r>
          </a:p>
          <a:p>
            <a:pPr marL="901700" lvl="5" indent="-182563"/>
            <a:r>
              <a:rPr lang="en-CA" sz="2800" dirty="0"/>
              <a:t> Onset of heart failure several years ago</a:t>
            </a:r>
          </a:p>
          <a:p>
            <a:pPr marL="901700" lvl="5" indent="-182563"/>
            <a:r>
              <a:rPr lang="en-CA" sz="2800" dirty="0"/>
              <a:t> Three admissions to hospital in the last 6 months</a:t>
            </a:r>
          </a:p>
          <a:p>
            <a:pPr marL="901700" lvl="5" indent="-182563"/>
            <a:r>
              <a:rPr lang="en-CA" sz="2800" dirty="0"/>
              <a:t> Limited improvement with treatment of heart failure</a:t>
            </a:r>
          </a:p>
          <a:p>
            <a:pPr marL="901700" lvl="5" indent="-182563"/>
            <a:r>
              <a:rPr lang="en-CA" sz="2800" dirty="0"/>
              <a:t>Short of breath at rest; limited to bed or chair</a:t>
            </a:r>
          </a:p>
          <a:p>
            <a:pPr marL="0" lvl="5" indent="0">
              <a:buNone/>
            </a:pPr>
            <a:endParaRPr lang="en-CA" sz="2800" dirty="0"/>
          </a:p>
          <a:p>
            <a:pPr marL="0" lvl="5" indent="0">
              <a:buNone/>
            </a:pPr>
            <a:r>
              <a:rPr lang="en-CA" sz="2800" b="1" dirty="0"/>
              <a:t>Is Joseph’s care eligible for palliative care fee codes?  </a:t>
            </a:r>
            <a:r>
              <a:rPr lang="en-CA" sz="2800" b="1" dirty="0">
                <a:solidFill>
                  <a:srgbClr val="FF0000"/>
                </a:solidFill>
              </a:rPr>
              <a:t>Yes</a:t>
            </a:r>
            <a:endParaRPr lang="en-CA" sz="2800" b="1" dirty="0"/>
          </a:p>
          <a:p>
            <a:endParaRPr lang="en-CA" dirty="0"/>
          </a:p>
        </p:txBody>
      </p:sp>
      <p:pic>
        <p:nvPicPr>
          <p:cNvPr id="5" name="Joseph 1 return">
            <a:hlinkClick r:id="" action="ppaction://media"/>
            <a:extLst>
              <a:ext uri="{FF2B5EF4-FFF2-40B4-BE49-F238E27FC236}">
                <a16:creationId xmlns:a16="http://schemas.microsoft.com/office/drawing/2014/main" id="{7E6BAA5D-A8CA-4C81-8EF8-2D9EC84192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2029" y="5902960"/>
            <a:ext cx="298569" cy="298569"/>
          </a:xfrm>
          <a:prstGeom prst="rect">
            <a:avLst/>
          </a:prstGeom>
        </p:spPr>
      </p:pic>
    </p:spTree>
    <p:extLst>
      <p:ext uri="{BB962C8B-B14F-4D97-AF65-F5344CB8AC3E}">
        <p14:creationId xmlns:p14="http://schemas.microsoft.com/office/powerpoint/2010/main" val="12279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5598</TotalTime>
  <Words>3182</Words>
  <Application>Microsoft Office PowerPoint</Application>
  <PresentationFormat>Widescreen</PresentationFormat>
  <Paragraphs>212</Paragraphs>
  <Slides>19</Slides>
  <Notes>19</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Tw Cen MT</vt:lpstr>
      <vt:lpstr>Tw Cen MT Condensed</vt:lpstr>
      <vt:lpstr>Wingdings 3</vt:lpstr>
      <vt:lpstr>Integral</vt:lpstr>
      <vt:lpstr>Billing for Palliative Care in Primary Care: Part 1</vt:lpstr>
      <vt:lpstr>Objectives</vt:lpstr>
      <vt:lpstr>Before we start….</vt:lpstr>
      <vt:lpstr>Joseph  1</vt:lpstr>
      <vt:lpstr>eligibility for palliative care Fee codes</vt:lpstr>
      <vt:lpstr>Defining Palliative Care - OHIP</vt:lpstr>
      <vt:lpstr>Defining Palliative Care – Early ID</vt:lpstr>
      <vt:lpstr>Early ID + OHIP</vt:lpstr>
      <vt:lpstr>Joseph  1</vt:lpstr>
      <vt:lpstr>Joseph  2</vt:lpstr>
      <vt:lpstr>Billing for Palliative care visits</vt:lpstr>
      <vt:lpstr>Palliative Care Case management Fee</vt:lpstr>
      <vt:lpstr>Billing for Home care</vt:lpstr>
      <vt:lpstr>Joseph  2</vt:lpstr>
      <vt:lpstr>Summary of Codes</vt:lpstr>
      <vt:lpstr>Joseph  3</vt:lpstr>
      <vt:lpstr>Billing for Palliative care Home visits</vt:lpstr>
      <vt:lpstr>Joseph  3</vt:lpstr>
      <vt:lpstr>To Complete this learning module..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Billing for Palliative Care in Primary Care</dc:title>
  <dc:creator>Robert Sauls</dc:creator>
  <cp:lastModifiedBy>McMillan Kayla</cp:lastModifiedBy>
  <cp:revision>200</cp:revision>
  <dcterms:created xsi:type="dcterms:W3CDTF">2019-05-07T00:38:51Z</dcterms:created>
  <dcterms:modified xsi:type="dcterms:W3CDTF">2019-10-04T15:06:06Z</dcterms:modified>
</cp:coreProperties>
</file>